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7"/>
  </p:notesMasterIdLst>
  <p:handoutMasterIdLst>
    <p:handoutMasterId r:id="rId38"/>
  </p:handoutMasterIdLst>
  <p:sldIdLst>
    <p:sldId id="256" r:id="rId2"/>
    <p:sldId id="408" r:id="rId3"/>
    <p:sldId id="409" r:id="rId4"/>
    <p:sldId id="347" r:id="rId5"/>
    <p:sldId id="410" r:id="rId6"/>
    <p:sldId id="411" r:id="rId7"/>
    <p:sldId id="412" r:id="rId8"/>
    <p:sldId id="413" r:id="rId9"/>
    <p:sldId id="414" r:id="rId10"/>
    <p:sldId id="416" r:id="rId11"/>
    <p:sldId id="417" r:id="rId12"/>
    <p:sldId id="418" r:id="rId13"/>
    <p:sldId id="419" r:id="rId14"/>
    <p:sldId id="420" r:id="rId15"/>
    <p:sldId id="421" r:id="rId16"/>
    <p:sldId id="422" r:id="rId17"/>
    <p:sldId id="423" r:id="rId18"/>
    <p:sldId id="424" r:id="rId19"/>
    <p:sldId id="425" r:id="rId20"/>
    <p:sldId id="426" r:id="rId21"/>
    <p:sldId id="427" r:id="rId22"/>
    <p:sldId id="428" r:id="rId23"/>
    <p:sldId id="429" r:id="rId24"/>
    <p:sldId id="430" r:id="rId25"/>
    <p:sldId id="431" r:id="rId26"/>
    <p:sldId id="432" r:id="rId27"/>
    <p:sldId id="433" r:id="rId28"/>
    <p:sldId id="434" r:id="rId29"/>
    <p:sldId id="435" r:id="rId30"/>
    <p:sldId id="439" r:id="rId31"/>
    <p:sldId id="371" r:id="rId32"/>
    <p:sldId id="436" r:id="rId33"/>
    <p:sldId id="437" r:id="rId34"/>
    <p:sldId id="438" r:id="rId35"/>
    <p:sldId id="332" r:id="rId36"/>
  </p:sldIdLst>
  <p:sldSz cx="9144000" cy="6858000" type="screen4x3"/>
  <p:notesSz cx="7099300" cy="10234613"/>
  <p:defaultTextStyle>
    <a:defPPr>
      <a:defRPr lang="en-US"/>
    </a:defPPr>
    <a:lvl1pPr algn="l" rtl="0" eaLnBrk="0" fontAlgn="base" hangingPunct="0">
      <a:spcBef>
        <a:spcPct val="0"/>
      </a:spcBef>
      <a:spcAft>
        <a:spcPct val="0"/>
      </a:spcAft>
      <a:defRPr sz="2800" u="sng"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u="sng"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u="sng"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u="sng"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u="sng" kern="1200">
        <a:solidFill>
          <a:schemeClr val="tx1"/>
        </a:solidFill>
        <a:latin typeface="Times New Roman" pitchFamily="18" charset="0"/>
        <a:ea typeface="+mn-ea"/>
        <a:cs typeface="+mn-cs"/>
      </a:defRPr>
    </a:lvl5pPr>
    <a:lvl6pPr marL="2286000" algn="l" defTabSz="914400" rtl="0" eaLnBrk="1" latinLnBrk="0" hangingPunct="1">
      <a:defRPr sz="2800" u="sng" kern="1200">
        <a:solidFill>
          <a:schemeClr val="tx1"/>
        </a:solidFill>
        <a:latin typeface="Times New Roman" pitchFamily="18" charset="0"/>
        <a:ea typeface="+mn-ea"/>
        <a:cs typeface="+mn-cs"/>
      </a:defRPr>
    </a:lvl6pPr>
    <a:lvl7pPr marL="2743200" algn="l" defTabSz="914400" rtl="0" eaLnBrk="1" latinLnBrk="0" hangingPunct="1">
      <a:defRPr sz="2800" u="sng" kern="1200">
        <a:solidFill>
          <a:schemeClr val="tx1"/>
        </a:solidFill>
        <a:latin typeface="Times New Roman" pitchFamily="18" charset="0"/>
        <a:ea typeface="+mn-ea"/>
        <a:cs typeface="+mn-cs"/>
      </a:defRPr>
    </a:lvl7pPr>
    <a:lvl8pPr marL="3200400" algn="l" defTabSz="914400" rtl="0" eaLnBrk="1" latinLnBrk="0" hangingPunct="1">
      <a:defRPr sz="2800" u="sng" kern="1200">
        <a:solidFill>
          <a:schemeClr val="tx1"/>
        </a:solidFill>
        <a:latin typeface="Times New Roman" pitchFamily="18" charset="0"/>
        <a:ea typeface="+mn-ea"/>
        <a:cs typeface="+mn-cs"/>
      </a:defRPr>
    </a:lvl8pPr>
    <a:lvl9pPr marL="3657600" algn="l" defTabSz="914400" rtl="0" eaLnBrk="1" latinLnBrk="0" hangingPunct="1">
      <a:defRPr sz="2800" u="sng"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FFFF"/>
    <a:srgbClr val="0033CC"/>
    <a:srgbClr val="00CC99"/>
    <a:srgbClr val="CC0000"/>
    <a:srgbClr val="FF9900"/>
    <a:srgbClr val="000099"/>
    <a:srgbClr val="660066"/>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30" autoAdjust="0"/>
    <p:restoredTop sz="77736" autoAdjust="0"/>
  </p:normalViewPr>
  <p:slideViewPr>
    <p:cSldViewPr>
      <p:cViewPr>
        <p:scale>
          <a:sx n="67" d="100"/>
          <a:sy n="67" d="100"/>
        </p:scale>
        <p:origin x="-893" y="1118"/>
      </p:cViewPr>
      <p:guideLst>
        <p:guide orient="horz" pos="2160"/>
        <p:guide pos="2880"/>
      </p:guideLst>
    </p:cSldViewPr>
  </p:slideViewPr>
  <p:outlineViewPr>
    <p:cViewPr>
      <p:scale>
        <a:sx n="33" d="100"/>
        <a:sy n="33" d="100"/>
      </p:scale>
      <p:origin x="0" y="2550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084" y="-48"/>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6" tIns="49513" rIns="99026" bIns="49513" numCol="1" anchor="t" anchorCtr="0" compatLnSpc="1">
            <a:prstTxWarp prst="textNoShape">
              <a:avLst/>
            </a:prstTxWarp>
          </a:bodyPr>
          <a:lstStyle>
            <a:lvl1pPr defTabSz="990377">
              <a:defRPr sz="1300" u="none"/>
            </a:lvl1pPr>
          </a:lstStyle>
          <a:p>
            <a:pPr>
              <a:defRPr/>
            </a:pPr>
            <a:endParaRPr lang="en-GB"/>
          </a:p>
        </p:txBody>
      </p:sp>
      <p:sp>
        <p:nvSpPr>
          <p:cNvPr id="17920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26" tIns="49513" rIns="99026" bIns="49513" numCol="1" anchor="t" anchorCtr="0" compatLnSpc="1">
            <a:prstTxWarp prst="textNoShape">
              <a:avLst/>
            </a:prstTxWarp>
          </a:bodyPr>
          <a:lstStyle>
            <a:lvl1pPr algn="r" defTabSz="990377">
              <a:defRPr sz="1300" u="none"/>
            </a:lvl1pPr>
          </a:lstStyle>
          <a:p>
            <a:pPr>
              <a:defRPr/>
            </a:pPr>
            <a:endParaRPr lang="en-GB"/>
          </a:p>
        </p:txBody>
      </p:sp>
      <p:sp>
        <p:nvSpPr>
          <p:cNvPr id="17920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26" tIns="49513" rIns="99026" bIns="49513" numCol="1" anchor="b" anchorCtr="0" compatLnSpc="1">
            <a:prstTxWarp prst="textNoShape">
              <a:avLst/>
            </a:prstTxWarp>
          </a:bodyPr>
          <a:lstStyle>
            <a:lvl1pPr defTabSz="990377">
              <a:defRPr sz="1300" u="none"/>
            </a:lvl1pPr>
          </a:lstStyle>
          <a:p>
            <a:pPr>
              <a:defRPr/>
            </a:pPr>
            <a:endParaRPr lang="en-GB"/>
          </a:p>
        </p:txBody>
      </p:sp>
      <p:sp>
        <p:nvSpPr>
          <p:cNvPr id="179206" name="Rectangle 6"/>
          <p:cNvSpPr>
            <a:spLocks noChangeArrowheads="1"/>
          </p:cNvSpPr>
          <p:nvPr/>
        </p:nvSpPr>
        <p:spPr bwMode="auto">
          <a:xfrm>
            <a:off x="4022725" y="9723438"/>
            <a:ext cx="3076575" cy="511175"/>
          </a:xfrm>
          <a:prstGeom prst="rect">
            <a:avLst/>
          </a:prstGeom>
          <a:noFill/>
          <a:ln w="9525">
            <a:noFill/>
            <a:miter lim="800000"/>
            <a:headEnd/>
            <a:tailEnd/>
          </a:ln>
          <a:effectLst/>
        </p:spPr>
        <p:txBody>
          <a:bodyPr lIns="99026" tIns="49513" rIns="99026" bIns="49513" anchor="b"/>
          <a:lstStyle/>
          <a:p>
            <a:pPr algn="r" defTabSz="990377">
              <a:defRPr/>
            </a:pPr>
            <a:r>
              <a:rPr lang="sl-SI" sz="1600" b="1" u="none" dirty="0">
                <a:solidFill>
                  <a:srgbClr val="000099"/>
                </a:solidFill>
                <a:latin typeface="Tw Cen MT" pitchFamily="34" charset="-18"/>
              </a:rPr>
              <a:t>U2-E1-</a:t>
            </a:r>
            <a:fld id="{59BE6F2F-A80E-4CF2-A216-CA59D1C87EC6}" type="slidenum">
              <a:rPr lang="sl-SI" sz="1600" b="1" u="none">
                <a:solidFill>
                  <a:srgbClr val="000099"/>
                </a:solidFill>
                <a:latin typeface="Tw Cen MT" pitchFamily="34" charset="-18"/>
              </a:rPr>
              <a:pPr algn="r" defTabSz="990377">
                <a:defRPr/>
              </a:pPr>
              <a:t>‹N›</a:t>
            </a:fld>
            <a:endParaRPr lang="sl-SI" sz="1600" b="1" u="none" noProof="1">
              <a:solidFill>
                <a:srgbClr val="000099"/>
              </a:solidFill>
              <a:latin typeface="Tw Cen MT" pitchFamily="34" charset="-18"/>
            </a:endParaRPr>
          </a:p>
        </p:txBody>
      </p:sp>
    </p:spTree>
    <p:extLst>
      <p:ext uri="{BB962C8B-B14F-4D97-AF65-F5344CB8AC3E}">
        <p14:creationId xmlns:p14="http://schemas.microsoft.com/office/powerpoint/2010/main" xmlns="" val="1398665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596900" y="4860925"/>
            <a:ext cx="5976938" cy="4605338"/>
          </a:xfrm>
          <a:prstGeom prst="rect">
            <a:avLst/>
          </a:prstGeom>
          <a:noFill/>
          <a:ln w="9525">
            <a:noFill/>
            <a:miter lim="800000"/>
            <a:headEnd/>
            <a:tailEnd/>
          </a:ln>
          <a:effectLst/>
        </p:spPr>
        <p:txBody>
          <a:bodyPr vert="horz" wrap="square" lIns="99026" tIns="49513" rIns="99026" bIns="49513" numCol="1" anchor="t" anchorCtr="0" compatLnSpc="1">
            <a:prstTxWarp prst="textNoShape">
              <a:avLst/>
            </a:prstTxWarp>
          </a:bodyPr>
          <a:lstStyle/>
          <a:p>
            <a:pPr lvl="0"/>
            <a:r>
              <a:rPr lang="en-US" noProof="0" dirty="0" err="1" smtClean="0"/>
              <a:t>Klicken</a:t>
            </a:r>
            <a:r>
              <a:rPr lang="en-US" noProof="0" dirty="0" smtClean="0"/>
              <a:t> </a:t>
            </a:r>
            <a:r>
              <a:rPr lang="en-US" noProof="0" dirty="0" err="1" smtClean="0"/>
              <a:t>Sie</a:t>
            </a:r>
            <a:r>
              <a:rPr lang="en-US" noProof="0" dirty="0" smtClean="0"/>
              <a:t>, um die </a:t>
            </a:r>
            <a:r>
              <a:rPr lang="en-US" noProof="0" dirty="0" err="1" smtClean="0"/>
              <a:t>Formate</a:t>
            </a:r>
            <a:r>
              <a:rPr lang="en-US" noProof="0" dirty="0" smtClean="0"/>
              <a:t> des </a:t>
            </a:r>
            <a:r>
              <a:rPr lang="en-US" noProof="0" dirty="0" err="1" smtClean="0"/>
              <a:t>Vorlagentextes</a:t>
            </a:r>
            <a:r>
              <a:rPr lang="en-US" noProof="0" dirty="0" smtClean="0"/>
              <a:t> </a:t>
            </a:r>
            <a:r>
              <a:rPr lang="en-US" noProof="0" dirty="0" err="1" smtClean="0"/>
              <a:t>zu</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smtClean="0"/>
          </a:p>
        </p:txBody>
      </p:sp>
      <p:sp>
        <p:nvSpPr>
          <p:cNvPr id="23559" name="Rectangle 7"/>
          <p:cNvSpPr>
            <a:spLocks noGrp="1" noChangeArrowheads="1"/>
          </p:cNvSpPr>
          <p:nvPr>
            <p:ph type="sldNum" sz="quarter" idx="5"/>
          </p:nvPr>
        </p:nvSpPr>
        <p:spPr bwMode="auto">
          <a:xfrm>
            <a:off x="2901578" y="9723438"/>
            <a:ext cx="1296144" cy="511175"/>
          </a:xfrm>
          <a:prstGeom prst="rect">
            <a:avLst/>
          </a:prstGeom>
          <a:noFill/>
          <a:ln w="9525">
            <a:noFill/>
            <a:miter lim="800000"/>
            <a:headEnd/>
            <a:tailEnd/>
          </a:ln>
          <a:effectLst/>
        </p:spPr>
        <p:txBody>
          <a:bodyPr vert="horz" wrap="square" lIns="99026" tIns="49513" rIns="99026" bIns="49513" numCol="1" anchor="b" anchorCtr="0" compatLnSpc="1">
            <a:prstTxWarp prst="textNoShape">
              <a:avLst/>
            </a:prstTxWarp>
          </a:bodyPr>
          <a:lstStyle>
            <a:lvl1pPr algn="ctr" defTabSz="990377">
              <a:defRPr sz="1600" b="1" u="none">
                <a:solidFill>
                  <a:srgbClr val="000099"/>
                </a:solidFill>
                <a:latin typeface="Tw Cen MT" pitchFamily="34" charset="-18"/>
              </a:defRPr>
            </a:lvl1pPr>
          </a:lstStyle>
          <a:p>
            <a:pPr>
              <a:defRPr/>
            </a:pPr>
            <a:r>
              <a:rPr lang="sl-SI" smtClean="0"/>
              <a:t>U</a:t>
            </a:r>
            <a:r>
              <a:rPr lang="fr-FR" smtClean="0"/>
              <a:t>1</a:t>
            </a:r>
            <a:r>
              <a:rPr lang="sl-SI" smtClean="0"/>
              <a:t>-E1-</a:t>
            </a:r>
            <a:fld id="{1D5E00BE-1AD6-4148-B919-B0D24337B272}" type="slidenum">
              <a:rPr lang="sl-SI" smtClean="0"/>
              <a:pPr>
                <a:defRPr/>
              </a:pPr>
              <a:t>‹N›</a:t>
            </a:fld>
            <a:endParaRPr lang="sl-SI" noProof="1"/>
          </a:p>
        </p:txBody>
      </p:sp>
    </p:spTree>
    <p:extLst>
      <p:ext uri="{BB962C8B-B14F-4D97-AF65-F5344CB8AC3E}">
        <p14:creationId xmlns:p14="http://schemas.microsoft.com/office/powerpoint/2010/main" xmlns="" val="1216458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w Cen MT" pitchFamily="34" charset="-18"/>
        <a:ea typeface="+mn-ea"/>
        <a:cs typeface="+mn-cs"/>
      </a:defRPr>
    </a:lvl1pPr>
    <a:lvl2pPr marL="457200" algn="l" rtl="0" eaLnBrk="0" fontAlgn="base" hangingPunct="0">
      <a:spcBef>
        <a:spcPct val="30000"/>
      </a:spcBef>
      <a:spcAft>
        <a:spcPct val="0"/>
      </a:spcAft>
      <a:defRPr sz="1200" kern="1200">
        <a:solidFill>
          <a:schemeClr val="tx1"/>
        </a:solidFill>
        <a:latin typeface="Tw Cen MT" pitchFamily="34" charset="-18"/>
        <a:ea typeface="+mn-ea"/>
        <a:cs typeface="+mn-cs"/>
      </a:defRPr>
    </a:lvl2pPr>
    <a:lvl3pPr marL="914400" algn="l" rtl="0" eaLnBrk="0" fontAlgn="base" hangingPunct="0">
      <a:spcBef>
        <a:spcPct val="30000"/>
      </a:spcBef>
      <a:spcAft>
        <a:spcPct val="0"/>
      </a:spcAft>
      <a:defRPr sz="1200" kern="1200">
        <a:solidFill>
          <a:schemeClr val="tx1"/>
        </a:solidFill>
        <a:latin typeface="Tw Cen MT" pitchFamily="34" charset="-18"/>
        <a:ea typeface="+mn-ea"/>
        <a:cs typeface="+mn-cs"/>
      </a:defRPr>
    </a:lvl3pPr>
    <a:lvl4pPr marL="1371600" algn="l" rtl="0" eaLnBrk="0" fontAlgn="base" hangingPunct="0">
      <a:spcBef>
        <a:spcPct val="30000"/>
      </a:spcBef>
      <a:spcAft>
        <a:spcPct val="0"/>
      </a:spcAft>
      <a:defRPr sz="1200" kern="1200">
        <a:solidFill>
          <a:schemeClr val="tx1"/>
        </a:solidFill>
        <a:latin typeface="Tw Cen MT" pitchFamily="34" charset="-18"/>
        <a:ea typeface="+mn-ea"/>
        <a:cs typeface="+mn-cs"/>
      </a:defRPr>
    </a:lvl4pPr>
    <a:lvl5pPr marL="1828800" algn="l" rtl="0" eaLnBrk="0" fontAlgn="base" hangingPunct="0">
      <a:spcBef>
        <a:spcPct val="30000"/>
      </a:spcBef>
      <a:spcAft>
        <a:spcPct val="0"/>
      </a:spcAft>
      <a:defRPr sz="1200" kern="1200">
        <a:solidFill>
          <a:schemeClr val="tx1"/>
        </a:solidFill>
        <a:latin typeface="Tw Cen MT" pitchFamily="34" charset="-1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emiracle.eu/" TargetMode="External"/><Relationship Id="rId3" Type="http://schemas.openxmlformats.org/officeDocument/2006/relationships/hyperlink" Target="http://www.rpic-vip.cz/" TargetMode="External"/><Relationship Id="rId7" Type="http://schemas.openxmlformats.org/officeDocument/2006/relationships/hyperlink" Target="http://www.iscn.com/"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cirses.it/" TargetMode="External"/><Relationship Id="rId5" Type="http://schemas.openxmlformats.org/officeDocument/2006/relationships/hyperlink" Target="http://www.eurosc.eu/" TargetMode="External"/><Relationship Id="rId4" Type="http://schemas.openxmlformats.org/officeDocument/2006/relationships/hyperlink" Target="http://www.isq.pt/"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en.wikipedia.org/wiki/Managerial_grid_model"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en.wikipedia.org/wiki/Jane_Mouton" TargetMode="External"/><Relationship Id="rId4" Type="http://schemas.openxmlformats.org/officeDocument/2006/relationships/hyperlink" Target="http://en.wikipedia.org/wiki/Robert_Blake_(management)"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en.wikipedia.org/wiki/Ipsos_MORI"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en.wikipedia.org/wiki/Objectivity_(science)" TargetMode="External"/><Relationship Id="rId3" Type="http://schemas.openxmlformats.org/officeDocument/2006/relationships/hyperlink" Target="http://en.wikipedia.org/wiki/Participation" TargetMode="External"/><Relationship Id="rId7" Type="http://schemas.openxmlformats.org/officeDocument/2006/relationships/hyperlink" Target="http://en.wikipedia.org/wiki/Criticism"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en.wikipedia.org/wiki/Praise" TargetMode="External"/><Relationship Id="rId5" Type="http://schemas.openxmlformats.org/officeDocument/2006/relationships/hyperlink" Target="http://en.wikipedia.org/wiki/Collective" TargetMode="External"/><Relationship Id="rId4" Type="http://schemas.openxmlformats.org/officeDocument/2006/relationships/hyperlink" Target="http://en.wikipedia.org/wiki/Choice"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en.wikipedia.org/wiki/French_languag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1</a:t>
            </a:fld>
            <a:endParaRPr lang="it-IT" noProof="1" smtClean="0">
              <a:latin typeface="Tw Cen MT"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lgn="l" rtl="0">
              <a:lnSpc>
                <a:spcPct val="80000"/>
              </a:lnSpc>
            </a:pPr>
            <a:r>
              <a:rPr lang="it-IT" b="0" i="0" u="none">
                <a:latin typeface="Arial" panose="020B0604020202020204" pitchFamily="34" charset="0"/>
                <a:cs typeface="Arial" panose="020B0604020202020204" pitchFamily="34" charset="0"/>
              </a:rPr>
              <a:t>Questo materiale formativo è stato certificato secondo le norme </a:t>
            </a:r>
            <a:r>
              <a:rPr lang="it-IT" b="1" i="0" u="none">
                <a:latin typeface="Arial" panose="020B0604020202020204" pitchFamily="34" charset="0"/>
                <a:cs typeface="Arial" panose="020B0604020202020204" pitchFamily="34" charset="0"/>
              </a:rPr>
              <a:t>ECQA – European Certification and Qualification Association.</a:t>
            </a:r>
          </a:p>
          <a:p>
            <a:pPr algn="l" rtl="0">
              <a:lnSpc>
                <a:spcPct val="80000"/>
              </a:lnSpc>
            </a:pPr>
            <a:endParaRPr lang="it-IT" altLang="pt-PT" b="1" dirty="0" smtClean="0">
              <a:latin typeface="Arial" panose="020B0604020202020204" pitchFamily="34" charset="0"/>
              <a:cs typeface="Arial" panose="020B0604020202020204" pitchFamily="34" charset="0"/>
            </a:endParaRPr>
          </a:p>
          <a:p>
            <a:pPr algn="l" rtl="0">
              <a:lnSpc>
                <a:spcPct val="80000"/>
              </a:lnSpc>
            </a:pPr>
            <a:r>
              <a:rPr lang="it-IT" b="0" i="0" u="none">
                <a:latin typeface="Arial" panose="020B0604020202020204" pitchFamily="34" charset="0"/>
                <a:cs typeface="Arial" panose="020B0604020202020204" pitchFamily="34" charset="0"/>
              </a:rPr>
              <a:t>Il materiale formativo è stato sviluppato dal consorzio internazionale </a:t>
            </a:r>
            <a:r>
              <a:rPr lang="it-IT" b="1" i="0" u="none">
                <a:latin typeface="Arial" panose="020B0604020202020204" pitchFamily="34" charset="0"/>
                <a:cs typeface="Arial" panose="020B0604020202020204" pitchFamily="34" charset="0"/>
              </a:rPr>
              <a:t>“From Idea to Enterprise”:</a:t>
            </a:r>
            <a:endParaRPr lang="it-IT" altLang="pt-PT" dirty="0" smtClean="0">
              <a:latin typeface="Arial" panose="020B0604020202020204" pitchFamily="34" charset="0"/>
              <a:cs typeface="Arial" panose="020B0604020202020204" pitchFamily="34" charset="0"/>
            </a:endParaRPr>
          </a:p>
          <a:p>
            <a:pPr algn="l" rtl="0">
              <a:lnSpc>
                <a:spcPct val="80000"/>
              </a:lnSpc>
            </a:pPr>
            <a:endParaRPr lang="it-IT" altLang="pt-PT" b="1"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RPIC-VIP s.r.o.,</a:t>
            </a:r>
            <a:r>
              <a:rPr lang="it-IT" b="0" i="0" u="none">
                <a:latin typeface="Arial" panose="020B0604020202020204" pitchFamily="34" charset="0"/>
                <a:cs typeface="Arial" panose="020B0604020202020204" pitchFamily="34" charset="0"/>
              </a:rPr>
              <a:t> Repubblica Ceca, </a:t>
            </a:r>
            <a:r>
              <a:rPr lang="it-IT" b="0" i="0" u="none">
                <a:latin typeface="Arial" panose="020B0604020202020204" pitchFamily="34" charset="0"/>
                <a:cs typeface="Arial" panose="020B0604020202020204" pitchFamily="34" charset="0"/>
                <a:hlinkClick r:id="rId3"/>
              </a:rPr>
              <a:t>www.rpic-vip.cz</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ISQ,</a:t>
            </a:r>
            <a:r>
              <a:rPr lang="it-IT" b="0" i="0" u="none">
                <a:latin typeface="Arial" panose="020B0604020202020204" pitchFamily="34" charset="0"/>
                <a:cs typeface="Arial" panose="020B0604020202020204" pitchFamily="34" charset="0"/>
              </a:rPr>
              <a:t> Portogallo, </a:t>
            </a:r>
            <a:r>
              <a:rPr lang="it-IT" b="0" i="0" u="none">
                <a:latin typeface="Arial" panose="020B0604020202020204" pitchFamily="34" charset="0"/>
                <a:cs typeface="Arial" panose="020B0604020202020204" pitchFamily="34" charset="0"/>
                <a:hlinkClick r:id="rId4"/>
              </a:rPr>
              <a:t>www.isq.pt</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EUROSUCCESS CONSULTING,</a:t>
            </a:r>
            <a:r>
              <a:rPr lang="it-IT" b="0" i="0" u="none">
                <a:latin typeface="Arial" panose="020B0604020202020204" pitchFamily="34" charset="0"/>
                <a:cs typeface="Arial" panose="020B0604020202020204" pitchFamily="34" charset="0"/>
              </a:rPr>
              <a:t> Cipro, </a:t>
            </a:r>
            <a:r>
              <a:rPr lang="it-IT" b="0" i="0" u="none">
                <a:latin typeface="Arial" panose="020B0604020202020204" pitchFamily="34" charset="0"/>
                <a:cs typeface="Arial" panose="020B0604020202020204" pitchFamily="34" charset="0"/>
                <a:hlinkClick r:id="rId5"/>
              </a:rPr>
              <a:t>www.eurosc.eu</a:t>
            </a:r>
            <a:r>
              <a:rPr lang="it-IT" b="0" i="0" u="none">
                <a:latin typeface="Arial" panose="020B0604020202020204" pitchFamily="34" charset="0"/>
                <a:cs typeface="Arial" panose="020B0604020202020204" pitchFamily="34" charset="0"/>
              </a:rPr>
              <a:t> </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CIRSES,</a:t>
            </a:r>
            <a:r>
              <a:rPr lang="it-IT" b="0" i="0" u="none">
                <a:latin typeface="Arial" panose="020B0604020202020204" pitchFamily="34" charset="0"/>
                <a:cs typeface="Arial" panose="020B0604020202020204" pitchFamily="34" charset="0"/>
              </a:rPr>
              <a:t> Italia, </a:t>
            </a:r>
            <a:r>
              <a:rPr lang="it-IT" b="0" i="0" u="none">
                <a:latin typeface="Arial" panose="020B0604020202020204" pitchFamily="34" charset="0"/>
                <a:cs typeface="Arial" panose="020B0604020202020204" pitchFamily="34" charset="0"/>
                <a:hlinkClick r:id="rId6"/>
              </a:rPr>
              <a:t>www.cirses.it</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ISCN Ges.m.b.H,</a:t>
            </a:r>
            <a:r>
              <a:rPr lang="it-IT" b="0" i="0" u="none">
                <a:latin typeface="Arial" panose="020B0604020202020204" pitchFamily="34" charset="0"/>
                <a:cs typeface="Arial" panose="020B0604020202020204" pitchFamily="34" charset="0"/>
              </a:rPr>
              <a:t> Austria, </a:t>
            </a:r>
            <a:r>
              <a:rPr lang="it-IT" b="0" i="0" u="none">
                <a:latin typeface="Arial" panose="020B0604020202020204" pitchFamily="34" charset="0"/>
                <a:cs typeface="Arial" panose="020B0604020202020204" pitchFamily="34" charset="0"/>
                <a:hlinkClick r:id="rId7"/>
              </a:rPr>
              <a:t>www.iscn.com</a:t>
            </a:r>
            <a:endParaRPr lang="it-IT" altLang="pt-PT" dirty="0" smtClean="0">
              <a:latin typeface="Arial" panose="020B0604020202020204" pitchFamily="34" charset="0"/>
              <a:cs typeface="Arial" panose="020B0604020202020204" pitchFamily="34" charset="0"/>
            </a:endParaRPr>
          </a:p>
          <a:p>
            <a:pPr algn="l" rtl="0">
              <a:lnSpc>
                <a:spcPct val="80000"/>
              </a:lnSpc>
            </a:pPr>
            <a:r>
              <a:rPr lang="it-IT" b="1" i="0" u="none">
                <a:latin typeface="Arial" panose="020B0604020202020204" pitchFamily="34" charset="0"/>
                <a:cs typeface="Arial" panose="020B0604020202020204" pitchFamily="34" charset="0"/>
              </a:rPr>
              <a:t>European Manufacturing and Innovation Research Association AISBL,</a:t>
            </a:r>
            <a:r>
              <a:rPr lang="it-IT" b="0" i="0" u="none">
                <a:latin typeface="Arial" panose="020B0604020202020204" pitchFamily="34" charset="0"/>
                <a:cs typeface="Arial" panose="020B0604020202020204" pitchFamily="34" charset="0"/>
              </a:rPr>
              <a:t> Belgio/Francia, </a:t>
            </a:r>
            <a:r>
              <a:rPr lang="it-IT" b="0" i="0" u="none">
                <a:latin typeface="Arial" panose="020B0604020202020204" pitchFamily="34" charset="0"/>
                <a:cs typeface="Arial" panose="020B0604020202020204" pitchFamily="34" charset="0"/>
                <a:hlinkClick r:id="rId8"/>
              </a:rPr>
              <a:t>www.emiracle.eu</a:t>
            </a:r>
            <a:r>
              <a:rPr lang="it-IT" b="0" i="0" u="none">
                <a:latin typeface="Arial" panose="020B0604020202020204" pitchFamily="34" charset="0"/>
                <a:cs typeface="Arial" panose="020B0604020202020204" pitchFamily="34" charset="0"/>
              </a:rPr>
              <a:t> </a:t>
            </a:r>
            <a:endParaRPr lang="it-IT" altLang="pt-PT" dirty="0" smtClean="0">
              <a:latin typeface="Arial" panose="020B0604020202020204" pitchFamily="34" charset="0"/>
              <a:cs typeface="Arial" panose="020B0604020202020204" pitchFamily="34" charset="0"/>
            </a:endParaRPr>
          </a:p>
          <a:p>
            <a:pPr algn="l" rtl="0">
              <a:lnSpc>
                <a:spcPct val="80000"/>
              </a:lnSpc>
            </a:pPr>
            <a:endParaRPr lang="it-IT" altLang="pt-PT" dirty="0" smtClean="0">
              <a:latin typeface="Arial" panose="020B0604020202020204" pitchFamily="34" charset="0"/>
              <a:cs typeface="Arial" panose="020B0604020202020204" pitchFamily="34" charset="0"/>
            </a:endParaRPr>
          </a:p>
          <a:p>
            <a:pPr algn="l" rtl="0">
              <a:lnSpc>
                <a:spcPct val="80000"/>
              </a:lnSpc>
            </a:pPr>
            <a:r>
              <a:rPr lang="it-IT" b="0" i="0" u="none">
                <a:latin typeface="Arial" panose="020B0604020202020204" pitchFamily="34" charset="0"/>
                <a:cs typeface="Arial" panose="020B0604020202020204" pitchFamily="34" charset="0"/>
              </a:rPr>
              <a:t>Lo sviluppo di questo materiale formativo è stato in parte finanziato dall’UE con: il Programma Leonardo da Vinci 2012-1-CZ1-LEO05-09679.</a:t>
            </a:r>
          </a:p>
          <a:p>
            <a:pPr algn="l" rtl="0">
              <a:lnSpc>
                <a:spcPct val="80000"/>
              </a:lnSpc>
            </a:pPr>
            <a:r>
              <a:rPr lang="it-IT" b="0" i="0" u="none">
                <a:latin typeface="Arial" panose="020B0604020202020204" pitchFamily="34" charset="0"/>
                <a:cs typeface="Arial" panose="020B0604020202020204" pitchFamily="34" charset="0"/>
              </a:rPr>
              <a:t>Questa pubblicazione riflette il punto di vista esclusivo degli autori e la Commissione non può essere ritenuta responsabile di eventuali utilizzi che potrebbero essere fatti delle informazioni ivi contenute. </a:t>
            </a:r>
          </a:p>
          <a:p>
            <a:pPr algn="l" rtl="0">
              <a:lnSpc>
                <a:spcPct val="80000"/>
              </a:lnSpc>
              <a:buFontTx/>
              <a:buNone/>
            </a:pPr>
            <a:r>
              <a:rPr lang="it-IT" b="0" i="0" u="none">
                <a:solidFill>
                  <a:srgbClr val="FF0000"/>
                </a:solidFill>
                <a:latin typeface="Arial" charset="0"/>
                <a:cs typeface="Arial" charset="0"/>
              </a:rPr>
              <a:t> </a:t>
            </a:r>
          </a:p>
          <a:p>
            <a:pPr algn="l" rtl="0">
              <a:lnSpc>
                <a:spcPct val="80000"/>
              </a:lnSpc>
              <a:buFontTx/>
              <a:buNone/>
            </a:pPr>
            <a:endParaRPr lang="it-IT" sz="1200" dirty="0"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829274"/>
            <a:ext cx="5976938" cy="4605338"/>
          </a:xfrm>
          <a:noFill/>
          <a:ln/>
        </p:spPr>
        <p:txBody>
          <a:bodyPr/>
          <a:lstStyle/>
          <a:p>
            <a:pPr marL="228600" indent="-228600" algn="l" rtl="0">
              <a:lnSpc>
                <a:spcPct val="80000"/>
              </a:lnSpc>
            </a:pPr>
            <a:r>
              <a:rPr lang="it-IT" b="0" i="0" u="none">
                <a:latin typeface="Tw Cen MT" pitchFamily="34" charset="0"/>
              </a:rPr>
              <a:t>Il </a:t>
            </a:r>
            <a:r>
              <a:rPr lang="it-IT" b="0" i="0" u="none">
                <a:latin typeface="Tw Cen MT" pitchFamily="34" charset="0"/>
                <a:hlinkClick r:id="rId3" tooltip="Managerial grid model"/>
              </a:rPr>
              <a:t>modello di griglia manageriale</a:t>
            </a:r>
            <a:r>
              <a:rPr lang="it-IT" b="0" i="0" u="none">
                <a:latin typeface="Tw Cen MT" pitchFamily="34" charset="0"/>
              </a:rPr>
              <a:t> si basa su una teoria comportamentale. Il modello è stato sviluppato da </a:t>
            </a:r>
            <a:r>
              <a:rPr lang="it-IT" b="0" i="0" u="none">
                <a:latin typeface="Tw Cen MT" pitchFamily="34" charset="0"/>
                <a:hlinkClick r:id="rId4" tooltip="Robert Blake (management)"/>
              </a:rPr>
              <a:t>Robert Blake</a:t>
            </a:r>
            <a:r>
              <a:rPr lang="it-IT" b="0" i="0" u="none">
                <a:latin typeface="Tw Cen MT" pitchFamily="34" charset="0"/>
              </a:rPr>
              <a:t> e </a:t>
            </a:r>
            <a:r>
              <a:rPr lang="it-IT" b="0" i="0" u="none">
                <a:latin typeface="Tw Cen MT" pitchFamily="34" charset="0"/>
                <a:hlinkClick r:id="rId5" tooltip="Jane Mouton"/>
              </a:rPr>
              <a:t>Jane Mouton</a:t>
            </a:r>
            <a:r>
              <a:rPr lang="it-IT" b="0" i="0" u="none">
                <a:latin typeface="Tw Cen MT" pitchFamily="34" charset="0"/>
              </a:rPr>
              <a:t> nel 1964 e suggerisce cinque diversi stili di leadership, sulla base delle preoccupazioni dei leader per le persone e delle loro preoccupazioni per il raggiungimento dell’obiettivo.</a:t>
            </a:r>
          </a:p>
          <a:p>
            <a:pPr marL="228600" indent="-228600" algn="l" rtl="0">
              <a:lnSpc>
                <a:spcPct val="80000"/>
              </a:lnSpc>
            </a:pPr>
            <a:endParaRPr lang="it-IT" altLang="zh-TW" dirty="0" smtClean="0">
              <a:latin typeface="Tw Cen MT" pitchFamily="34" charset="0"/>
            </a:endParaRPr>
          </a:p>
          <a:p>
            <a:pPr marL="228600" indent="-228600" algn="l" rtl="0">
              <a:lnSpc>
                <a:spcPct val="80000"/>
              </a:lnSpc>
            </a:pPr>
            <a:r>
              <a:rPr lang="it-IT" b="0" i="0" u="none">
                <a:latin typeface="Tw Cen MT" pitchFamily="34" charset="0"/>
              </a:rPr>
              <a:t>La griglia manageriale è una matrice nove per nove che delinea 81 diversi stili di leadership su due dimensioni comportamentali:</a:t>
            </a:r>
            <a:endParaRPr lang="it-IT" altLang="zh-TW" b="1" dirty="0" smtClean="0">
              <a:latin typeface="Tw Cen MT" pitchFamily="34" charset="0"/>
            </a:endParaRPr>
          </a:p>
          <a:p>
            <a:pPr marL="228600" indent="-228600" algn="l" rtl="0">
              <a:lnSpc>
                <a:spcPct val="80000"/>
              </a:lnSpc>
            </a:pPr>
            <a:r>
              <a:rPr lang="it-IT" b="1" i="0" u="none">
                <a:latin typeface="Tw Cen MT" pitchFamily="34" charset="0"/>
              </a:rPr>
              <a:t>Preoccupazione per le persone</a:t>
            </a:r>
            <a:r>
              <a:rPr lang="it-IT" b="0" i="0" u="none">
                <a:latin typeface="Tw Cen MT" pitchFamily="34" charset="0"/>
              </a:rPr>
              <a:t> - Si tratta del grado a cui un leader considera le esigenze dei membri di un team, i loro interessi e le aree di sviluppo personale quando decide come meglio svolgere un compito</a:t>
            </a:r>
            <a:endParaRPr lang="it-IT" altLang="zh-TW" b="1" dirty="0" smtClean="0">
              <a:latin typeface="Tw Cen MT" pitchFamily="34" charset="0"/>
            </a:endParaRPr>
          </a:p>
          <a:p>
            <a:pPr marL="228600" indent="-228600" algn="l" rtl="0">
              <a:lnSpc>
                <a:spcPct val="80000"/>
              </a:lnSpc>
            </a:pPr>
            <a:r>
              <a:rPr lang="it-IT" b="1" i="0" u="none">
                <a:latin typeface="Tw Cen MT" pitchFamily="34" charset="0"/>
              </a:rPr>
              <a:t>Preoccupazione per la produzione</a:t>
            </a:r>
            <a:r>
              <a:rPr lang="it-IT" b="0" i="0" u="none">
                <a:latin typeface="Tw Cen MT" pitchFamily="34" charset="0"/>
              </a:rPr>
              <a:t> - Si tratta del grado a cui un leader enfatizza obiettivi concreti, efficienza organizzativa e alta produttività quando decide come meglio svolgere un compito. </a:t>
            </a:r>
            <a:endParaRPr lang="it-IT" altLang="zh-TW" dirty="0" smtClean="0">
              <a:latin typeface="Tw Cen MT" pitchFamily="34" charset="0"/>
            </a:endParaRPr>
          </a:p>
          <a:p>
            <a:pPr marL="228600" indent="-228600" algn="l" rtl="0">
              <a:lnSpc>
                <a:spcPct val="80000"/>
              </a:lnSpc>
            </a:pPr>
            <a:r>
              <a:rPr lang="it-IT" b="0" i="0" u="none">
                <a:latin typeface="Tw Cen MT" pitchFamily="34" charset="0"/>
              </a:rPr>
              <a:t>Usando gli assi per definire la “preoccupazione per la produzione” versus la “preoccupazione per le persone”, Blake e Mouton hanno delineato i seguenti cinque stili di leadership:</a:t>
            </a:r>
          </a:p>
          <a:p>
            <a:pPr marL="228600" indent="-228600" algn="l" rtl="0">
              <a:lnSpc>
                <a:spcPct val="80000"/>
              </a:lnSpc>
            </a:pPr>
            <a:r>
              <a:rPr lang="it-IT" b="1" i="0" u="none">
                <a:latin typeface="Tw Cen MT" pitchFamily="34" charset="0"/>
              </a:rPr>
              <a:t>Leadership Country Club</a:t>
            </a:r>
            <a:r>
              <a:rPr lang="it-IT" b="0" i="0" u="none">
                <a:latin typeface="Tw Cen MT" pitchFamily="34" charset="0"/>
              </a:rPr>
              <a:t> - Persone alta / Produzione bassa</a:t>
            </a:r>
            <a:r>
              <a:rPr lang="it-IT" altLang="zh-TW" dirty="0" smtClean="0">
                <a:latin typeface="Tw Cen MT" pitchFamily="34" charset="0"/>
              </a:rPr>
              <a:t/>
            </a:r>
            <a:br>
              <a:rPr lang="it-IT" altLang="zh-TW" dirty="0" smtClean="0">
                <a:latin typeface="Tw Cen MT" pitchFamily="34" charset="0"/>
              </a:rPr>
            </a:br>
            <a:r>
              <a:rPr lang="it-IT" b="0" i="0" u="none">
                <a:latin typeface="Tw Cen MT" pitchFamily="34" charset="0"/>
              </a:rPr>
              <a:t>Questo stile di leader è più interessato alle esigenze e ai sentimenti dei membri del proprio team. Queste persone operano sulla base dell’assunzione secondo cui fino a quando i membri di un team sono felici, questi lavoreranno sodo. Ciò che tende al risultato è un ambiente di lavoro molto rilassato e divertente ma dove la produzione soffre per mancanza di direttive e controllo.</a:t>
            </a:r>
            <a:endParaRPr lang="it-IT" altLang="zh-TW" b="1" dirty="0" smtClean="0">
              <a:latin typeface="Tw Cen MT" pitchFamily="34" charset="0"/>
            </a:endParaRPr>
          </a:p>
          <a:p>
            <a:pPr marL="228600" indent="-228600" algn="l" rtl="0">
              <a:lnSpc>
                <a:spcPct val="80000"/>
              </a:lnSpc>
            </a:pPr>
            <a:r>
              <a:rPr lang="it-IT" b="1" i="0" u="none">
                <a:latin typeface="Tw Cen MT" pitchFamily="34" charset="0"/>
              </a:rPr>
              <a:t>Leadership Produci o Muori</a:t>
            </a:r>
            <a:r>
              <a:rPr lang="it-IT" b="0" i="0" u="none">
                <a:latin typeface="Tw Cen MT" pitchFamily="34" charset="0"/>
              </a:rPr>
              <a:t> - Produzione alta / Persone bassa.</a:t>
            </a:r>
            <a:r>
              <a:rPr lang="it-IT" altLang="zh-TW" dirty="0" smtClean="0">
                <a:latin typeface="Tw Cen MT" pitchFamily="34" charset="0"/>
              </a:rPr>
              <a:t/>
            </a:r>
            <a:br>
              <a:rPr lang="it-IT" altLang="zh-TW" dirty="0" smtClean="0">
                <a:latin typeface="Tw Cen MT" pitchFamily="34" charset="0"/>
              </a:rPr>
            </a:br>
            <a:r>
              <a:rPr lang="it-IT" b="0" i="0" u="none">
                <a:latin typeface="Tw Cen MT" pitchFamily="34" charset="0"/>
              </a:rPr>
              <a:t>Conosciuti anche come leader autoritari o di conformità, le persone in questa categoria ritengono che i dipendenti siano semplicemente un mezzo per un fine. Le esigenze dei dipendenti sono sempre secondari alle esigenze di posti di lavoro produttivi ed efficienti. Questo tipo di leader è molto autocratico, ha regole di lavoro, politiche e procedure severe e vede la punizione come il mezzo più efficace per motivare i dipendenti. </a:t>
            </a:r>
            <a:endParaRPr lang="it-IT" altLang="zh-TW" b="1" dirty="0" smtClean="0">
              <a:latin typeface="Tw Cen MT" pitchFamily="34" charset="0"/>
            </a:endParaRP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10</a:t>
            </a:fld>
            <a:endParaRPr lang="it-IT" noProof="1" smtClean="0">
              <a:latin typeface="Tw Cen MT"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8600" indent="-228600" algn="l" rtl="0">
              <a:lnSpc>
                <a:spcPct val="80000"/>
              </a:lnSpc>
            </a:pPr>
            <a:r>
              <a:rPr lang="it-IT" b="1" i="0" u="none">
                <a:latin typeface="Tw Cen MT" pitchFamily="34" charset="0"/>
              </a:rPr>
              <a:t>Leadership impoverita</a:t>
            </a:r>
            <a:r>
              <a:rPr lang="it-IT" b="0" i="0" u="none">
                <a:latin typeface="Tw Cen MT" pitchFamily="34" charset="0"/>
              </a:rPr>
              <a:t> - Produzione bassa / Persone bassa</a:t>
            </a:r>
            <a:r>
              <a:rPr lang="it-IT" altLang="zh-TW" dirty="0" smtClean="0">
                <a:latin typeface="Tw Cen MT" pitchFamily="34" charset="0"/>
              </a:rPr>
              <a:t/>
            </a:r>
            <a:br>
              <a:rPr lang="it-IT" altLang="zh-TW" dirty="0" smtClean="0">
                <a:latin typeface="Tw Cen MT" pitchFamily="34" charset="0"/>
              </a:rPr>
            </a:br>
            <a:r>
              <a:rPr lang="it-IT" b="0" i="0" u="none">
                <a:latin typeface="Tw Cen MT" pitchFamily="34" charset="0"/>
              </a:rPr>
              <a:t>Questo leader è per lo più inefficace. Non ha un’alta considerazione né per la creazione di sistemi finalizzati a far svolgere il lavoro né per la creazione di un ambiente di lavoro che sia soddisfacente e motivante. Il risultato è un luogo di disorganizzazione, insoddisfazione e disarmonia. </a:t>
            </a:r>
            <a:endParaRPr lang="it-IT" altLang="zh-TW" b="1" dirty="0" smtClean="0">
              <a:latin typeface="Tw Cen MT" pitchFamily="34" charset="0"/>
            </a:endParaRPr>
          </a:p>
          <a:p>
            <a:pPr marL="228600" indent="-228600" algn="l" rtl="0">
              <a:lnSpc>
                <a:spcPct val="80000"/>
              </a:lnSpc>
            </a:pPr>
            <a:r>
              <a:rPr lang="it-IT" b="1" i="0" u="none">
                <a:latin typeface="Tw Cen MT" pitchFamily="34" charset="0"/>
              </a:rPr>
              <a:t>Leadership a metà strada - Produzione media / Persone media</a:t>
            </a:r>
            <a:r>
              <a:rPr lang="it-IT" altLang="zh-TW" b="1" dirty="0" smtClean="0">
                <a:latin typeface="Tw Cen MT" pitchFamily="34" charset="0"/>
              </a:rPr>
              <a:t/>
            </a:r>
            <a:br>
              <a:rPr lang="it-IT" altLang="zh-TW" b="1" dirty="0" smtClean="0">
                <a:latin typeface="Tw Cen MT" pitchFamily="34" charset="0"/>
              </a:rPr>
            </a:br>
            <a:r>
              <a:rPr lang="it-IT" b="0" i="0" u="none">
                <a:latin typeface="Tw Cen MT" pitchFamily="34" charset="0"/>
              </a:rPr>
              <a:t>Questo stile sembra essere un equilibrio tra due preoccupazioni concorrenti. A prima vista, può sembrare un compromesso ideale. Eppure è qui il problema: Quando fate un compromesso, necessariamente trascurate una parte di ogni preoccupazione quindi non sono pienamente soddisfatte né la produzione né le esigenze delle persone. I leader che si servono di questo stile definiscono performance medie e ritengono spesso che sia il massimo che ci si possa aspettare. </a:t>
            </a:r>
            <a:endParaRPr lang="it-IT" altLang="zh-TW" b="1" dirty="0" smtClean="0">
              <a:latin typeface="Tw Cen MT" pitchFamily="34" charset="0"/>
            </a:endParaRPr>
          </a:p>
          <a:p>
            <a:pPr marL="228600" indent="-228600" algn="l" rtl="0">
              <a:lnSpc>
                <a:spcPct val="80000"/>
              </a:lnSpc>
            </a:pPr>
            <a:r>
              <a:rPr lang="it-IT" b="1" i="0" u="none">
                <a:latin typeface="Tw Cen MT" pitchFamily="34" charset="0"/>
              </a:rPr>
              <a:t>Leadership di squadra</a:t>
            </a:r>
            <a:r>
              <a:rPr lang="it-IT" b="0" i="0" u="none">
                <a:latin typeface="Tw Cen MT" pitchFamily="34" charset="0"/>
              </a:rPr>
              <a:t> - Produzione alta / Persone alta.</a:t>
            </a:r>
            <a:r>
              <a:rPr lang="it-IT" altLang="zh-TW" dirty="0" smtClean="0">
                <a:latin typeface="Tw Cen MT" pitchFamily="34" charset="0"/>
              </a:rPr>
              <a:t/>
            </a:r>
            <a:br>
              <a:rPr lang="it-IT" altLang="zh-TW" dirty="0" smtClean="0">
                <a:latin typeface="Tw Cen MT" pitchFamily="34" charset="0"/>
              </a:rPr>
            </a:br>
            <a:r>
              <a:rPr lang="it-IT" b="0" i="0" u="none">
                <a:latin typeface="Tw Cen MT" pitchFamily="34" charset="0"/>
              </a:rPr>
              <a:t>Secondo il modello Blake Mouton, è il culmine dello stile manageriale. Questi leader accordano uguale importanza alle esigenze di produzione e alle esigenze delle persone. La premessa in questo caso è che i dipendenti siano coinvolti nella comprensione degli scopi organizzativi e della definizione delle esigenze di produzione. Quando i dipendenti sono coinvolti e hanno un interesse nel successo dell’organizzazione, le loro esigenze e quelle della produzione coincidono. Ciò dà vita a un ambiente di squadra basato sulla fiducia e il rispetto che porta a un’alta soddisfazione e un’alta motivazione e, di conseguenza, a un’elevata produzione.</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11</a:t>
            </a:fld>
            <a:endParaRPr lang="it-IT" noProof="1" smtClean="0">
              <a:latin typeface="Tw Cen MT"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8600" indent="-228600" algn="l" rtl="0"/>
            <a:r>
              <a:rPr lang="it-IT" b="0" i="0" u="none">
                <a:latin typeface="Tw Cen MT" pitchFamily="34" charset="0"/>
              </a:rPr>
              <a:t>Il </a:t>
            </a:r>
            <a:r>
              <a:rPr lang="it-IT" b="1" i="0" u="none">
                <a:latin typeface="Tw Cen MT" pitchFamily="34" charset="0"/>
              </a:rPr>
              <a:t>leader transazionale</a:t>
            </a:r>
            <a:r>
              <a:rPr lang="it-IT" b="0" i="0" u="none">
                <a:latin typeface="Tw Cen MT" pitchFamily="34" charset="0"/>
              </a:rPr>
              <a:t>. Dà l’opportunità al manager di guidare il gruppo e il gruppo accetta di seguirlo per raggiungere un obiettivo prestabilito in cambio di qualcos’altro. Il potere è conferito al leader di valutare, correggere e formare i subordinati quando la produttività non è ai livelli desiderati e di premiare l’efficacia quando viene raggiunto il risultato atteso.</a:t>
            </a:r>
          </a:p>
          <a:p>
            <a:pPr marL="228600" indent="-228600" algn="l" rtl="0"/>
            <a:r>
              <a:rPr lang="it-IT" b="0" i="0" u="none">
                <a:latin typeface="Tw Cen MT" pitchFamily="34" charset="0"/>
              </a:rPr>
              <a:t>Il </a:t>
            </a:r>
            <a:r>
              <a:rPr lang="it-IT" b="1" i="0" u="none">
                <a:latin typeface="Tw Cen MT" pitchFamily="34" charset="0"/>
              </a:rPr>
              <a:t>leader trasformazionale</a:t>
            </a:r>
            <a:r>
              <a:rPr lang="it-IT" b="0" i="0" u="none">
                <a:latin typeface="Tw Cen MT" pitchFamily="34" charset="0"/>
              </a:rPr>
              <a:t>. La comunicazione è la base per il raggiungimento degli obiettivi concentrando il gruppo sul risultato finale desiderato o il raggiungimento dell’obiettivo. Questo leader è altamente visibile e utilizza la catena di comando per far svolgere il lavoro. Il leader cerca sempre idee che portino l’organizzazione a raggiungere la vision aziendale.</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12</a:t>
            </a:fld>
            <a:endParaRPr lang="it-IT" noProof="1" smtClean="0">
              <a:latin typeface="Tw Cen MT"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5425" marR="0" indent="-225425" algn="l" defTabSz="914400" rtl="0" eaLnBrk="0" fontAlgn="base" latinLnBrk="0" hangingPunct="0">
              <a:lnSpc>
                <a:spcPct val="100000"/>
              </a:lnSpc>
              <a:spcBef>
                <a:spcPct val="30000"/>
              </a:spcBef>
              <a:spcAft>
                <a:spcPct val="0"/>
              </a:spcAft>
              <a:buClrTx/>
              <a:buSzTx/>
              <a:buFontTx/>
              <a:buNone/>
              <a:tabLst/>
              <a:defRPr/>
            </a:pPr>
            <a:r>
              <a:rPr lang="it-IT" b="0" i="0" u="none">
                <a:latin typeface="Tw Cen MT" pitchFamily="34" charset="0"/>
              </a:rPr>
              <a:t>Queste sono alcune conclusioni sugli stili di leadership per il leader moderno.</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13</a:t>
            </a:fld>
            <a:endParaRPr lang="it-IT" noProof="1" smtClean="0">
              <a:latin typeface="Tw Cen MT"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685258"/>
            <a:ext cx="5976938" cy="4605338"/>
          </a:xfrm>
          <a:noFill/>
          <a:ln/>
        </p:spPr>
        <p:txBody>
          <a:bodyPr/>
          <a:lstStyle/>
          <a:p>
            <a:pPr algn="l" rtl="0"/>
            <a:r>
              <a:rPr lang="it-IT" sz="1100" b="1" i="0" u="none">
                <a:latin typeface="Tw Cen MT" pitchFamily="34" charset="0"/>
              </a:rPr>
              <a:t>La gestione partecipativa </a:t>
            </a:r>
            <a:r>
              <a:rPr lang="it-IT" sz="1100" b="0" i="0" u="none">
                <a:latin typeface="Tw Cen MT" pitchFamily="34" charset="0"/>
              </a:rPr>
              <a:t>riflette l’importanza di ottenere il consenso all’inizio di un’iniziativa. La gestione partecipativa aveva il maggior numero di correlazioni significative con le misure dell’intelligenza emotiva. In altre parole, i manager che sono visti come bravi ascoltatori e che ottengono input prima di implementare un cambiamento saranno probabilmente valutati positivamente nella loro capacità di collaborare con gli altri, promuovere i rapporti, controllare gli impulsi e comprendere le emozioni proprie e degli altri.</a:t>
            </a:r>
          </a:p>
          <a:p>
            <a:pPr algn="l" rtl="0"/>
            <a:r>
              <a:rPr lang="it-IT" sz="1100" b="1" i="0" u="none">
                <a:latin typeface="Tw Cen MT" pitchFamily="34" charset="0"/>
              </a:rPr>
              <a:t>Mettere le persone a proprio agio </a:t>
            </a:r>
            <a:r>
              <a:rPr lang="it-IT" sz="1100" b="0" i="0" u="none">
                <a:latin typeface="Tw Cen MT" pitchFamily="34" charset="0"/>
              </a:rPr>
              <a:t>è il cuore della capacità di far sentire gli altri rilassati e a loro agio in vostra presenza. Le valutazioni dei capi della capacità di far sentire le persone a proprio agio sono legate alla felicità, suggerendo che la vostra disponibilità è collegata a quanto tranquilli si sentano gli altri in vostra presenza.</a:t>
            </a:r>
          </a:p>
          <a:p>
            <a:pPr algn="l" rtl="0"/>
            <a:r>
              <a:rPr lang="it-IT" sz="1100" b="1" i="0" u="none">
                <a:latin typeface="Tw Cen MT" pitchFamily="34" charset="0"/>
              </a:rPr>
              <a:t>L’auto-consapevolezza </a:t>
            </a:r>
            <a:r>
              <a:rPr lang="it-IT" sz="1100" b="0" i="0" u="none">
                <a:latin typeface="Tw Cen MT" pitchFamily="34" charset="0"/>
              </a:rPr>
              <a:t>descrive quei manager che hanno una comprensione precisa dei loro punti di forza e di debolezza. Le valutazioni dell’auto-consapevolezza erano legate al controllo degli impulsi e alla gestione dello stress.</a:t>
            </a:r>
          </a:p>
          <a:p>
            <a:pPr algn="l" rtl="0"/>
            <a:r>
              <a:rPr lang="it-IT" sz="1100" b="1" i="0" u="none">
                <a:latin typeface="Tw Cen MT" pitchFamily="34" charset="0"/>
              </a:rPr>
              <a:t>Equilibrio tra vita privata e lavoro </a:t>
            </a:r>
            <a:r>
              <a:rPr lang="it-IT" sz="1100" b="0" i="0" u="none">
                <a:latin typeface="Tw Cen MT" pitchFamily="34" charset="0"/>
              </a:rPr>
              <a:t>misura il grado a cui le attività della vita privata e del lavoro sono prioritizzate in modo da non tralasciare nulla. Le valutazioni positive da parte dei capi di questi comportamenti erano associate alle misure di intelligenza emotiva di responsabilità sociale, controllo degli impulsi ed empatia.</a:t>
            </a:r>
          </a:p>
          <a:p>
            <a:pPr algn="l" rtl="0"/>
            <a:r>
              <a:rPr lang="it-IT" sz="1100" b="1" i="0" u="none">
                <a:latin typeface="Tw Cen MT" pitchFamily="34" charset="0"/>
              </a:rPr>
              <a:t>Schiettezza e sangue freddo</a:t>
            </a:r>
            <a:r>
              <a:rPr lang="it-IT" sz="1100" b="0" i="0" u="none">
                <a:latin typeface="Tw Cen MT" pitchFamily="34" charset="0"/>
              </a:rPr>
              <a:t>, che fa riferimento alla capacità di rimanere calmi in un momento di crisi e di correggere gli errori, è collegata a diverse misure dell’intelligenza emotiva. Sembra che una valutazione alta in schiettezza e sangue freddo abbia a che fare con il controllo degli impulsi durante momenti difficili, con la responsabilità verso gli altri e con un’inclinazione appagata.</a:t>
            </a:r>
          </a:p>
          <a:p>
            <a:pPr algn="l" rtl="0"/>
            <a:r>
              <a:rPr lang="it-IT" sz="1100" b="1" i="0" u="none">
                <a:latin typeface="Tw Cen MT" pitchFamily="34" charset="0"/>
              </a:rPr>
              <a:t>Costruire e ricucire i rapporti </a:t>
            </a:r>
            <a:r>
              <a:rPr lang="it-IT" sz="1100" b="0" i="0" u="none">
                <a:latin typeface="Tw Cen MT" pitchFamily="34" charset="0"/>
              </a:rPr>
              <a:t>è la capacità di sviluppare e mantenere rapporti di lavoro con diverse parti interne ed esterne.</a:t>
            </a:r>
          </a:p>
          <a:p>
            <a:pPr algn="l" rtl="0"/>
            <a:r>
              <a:rPr lang="it-IT" sz="1100" b="0" i="0" u="none">
                <a:latin typeface="Tw Cen MT" pitchFamily="34" charset="0"/>
              </a:rPr>
              <a:t>Le valutazioni dei capi in merito a </a:t>
            </a:r>
            <a:r>
              <a:rPr lang="it-IT" sz="1100" b="1" i="0" u="none">
                <a:latin typeface="Tw Cen MT" pitchFamily="34" charset="0"/>
              </a:rPr>
              <a:t>Fare ciò che serve</a:t>
            </a:r>
            <a:r>
              <a:rPr lang="it-IT" sz="1100" b="0" i="0" u="none">
                <a:latin typeface="Tw Cen MT" pitchFamily="34" charset="0"/>
              </a:rPr>
              <a:t>, che ha a che vedere con la perseveranza nell’affrontare gli ostacoli e nel farsi carico di responsabilità e rimanere da soli quando necessario erano collegate a due delle scale dell’intelligenza emotiva: indipendenza e determinazione.</a:t>
            </a:r>
          </a:p>
          <a:p>
            <a:pPr marL="225425" indent="-225425" algn="l" rtl="0"/>
            <a:endParaRPr lang="it-IT" sz="1100"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14</a:t>
            </a:fld>
            <a:endParaRPr lang="it-IT" noProof="1" smtClean="0">
              <a:latin typeface="Tw Cen MT"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688432"/>
            <a:ext cx="5976938" cy="4605338"/>
          </a:xfrm>
          <a:noFill/>
          <a:ln/>
        </p:spPr>
        <p:txBody>
          <a:bodyPr/>
          <a:lstStyle/>
          <a:p>
            <a:pPr algn="l" rtl="0">
              <a:defRPr/>
            </a:pPr>
            <a:r>
              <a:rPr lang="it-IT" sz="1100" b="0" i="0" u="none">
                <a:latin typeface="Tw Cen MT" pitchFamily="34" charset="0"/>
              </a:rPr>
              <a:t>Le persone che sono valutate molto positivamente in merito all’indipendenza tendono a essere fiduciose in se stesse e autonome. Sebbene possano chiedere un input agli altri, non dipendono da loro. La determinazione ha a che vedere con l’espressione dei sentimenti, dei pensieri e delle convinzioni in maniera non distruttiva. </a:t>
            </a:r>
          </a:p>
          <a:p>
            <a:pPr algn="l" rtl="0">
              <a:defRPr/>
            </a:pPr>
            <a:r>
              <a:rPr lang="it-IT" sz="1100" b="0" i="0" u="none">
                <a:latin typeface="Tw Cen MT" pitchFamily="34" charset="0"/>
              </a:rPr>
              <a:t>Le valutazioni dei superiori diretti in merito alla </a:t>
            </a:r>
            <a:r>
              <a:rPr lang="it-IT" sz="1100" b="1" i="0" u="none">
                <a:latin typeface="Tw Cen MT" pitchFamily="34" charset="0"/>
              </a:rPr>
              <a:t>Determinazione</a:t>
            </a:r>
            <a:r>
              <a:rPr lang="it-IT" sz="1100" b="0" i="0" u="none">
                <a:latin typeface="Tw Cen MT" pitchFamily="34" charset="0"/>
              </a:rPr>
              <a:t> sono legate alla valutazione dell’indipendenza. La determinazione ha a che vedere con una preferenza per azioni rapide e approssimative rispetto a quelle lente e approssimative. L’indipendenza ha a che fare con la capacità di essere autonomi e dotati di autocontrollo nel pensiero.  Non sembra assolutamente sorprendente che le persone che si valutano come pensatori indipendenti siano viste dai diretti superiori come risolute.  </a:t>
            </a:r>
          </a:p>
          <a:p>
            <a:pPr algn="l" rtl="0">
              <a:defRPr/>
            </a:pPr>
            <a:r>
              <a:rPr lang="it-IT" sz="1100" b="1" i="0" u="none">
                <a:latin typeface="Tw Cen MT" pitchFamily="34" charset="0"/>
              </a:rPr>
              <a:t>Affrontare i dipendenti problematici -</a:t>
            </a:r>
            <a:r>
              <a:rPr lang="it-IT" sz="1100" b="0" i="0" u="none">
                <a:latin typeface="Tw Cen MT" pitchFamily="34" charset="0"/>
              </a:rPr>
              <a:t> il grado in cui un manager agisce decisamente e imparzialmente quando ha di fronte un dipendente problematico, e la misura dell’intelligenza emotiva della determinazione. Le persone determinate sono in grado di esprimere le proprie convinzioni e i propri sentimenti in maniera non distruttiva. Questi risultati suggeriscono che essere in grado di fare ciò aiuta quando occorre far fronte a situazioni di performance problematiche.</a:t>
            </a:r>
          </a:p>
          <a:p>
            <a:pPr algn="l" rtl="0">
              <a:defRPr/>
            </a:pPr>
            <a:r>
              <a:rPr lang="it-IT" sz="1100" b="1" i="0" u="none">
                <a:latin typeface="Tw Cen MT" pitchFamily="34" charset="0"/>
              </a:rPr>
              <a:t>Gestione del cambiamento.</a:t>
            </a:r>
            <a:r>
              <a:rPr lang="it-IT" sz="1100" b="0" i="0" u="none">
                <a:latin typeface="Tw Cen MT" pitchFamily="34" charset="0"/>
              </a:rPr>
              <a:t> Questa abilità ha a che vedere con l’efficacia delle strategie adottate per facilitare iniziative di cambiamento.  L’abilità di essere un membro collaborativo di un gruppo sociale è associata alle percezioni dell’efficacia nell’introdurre cambiamenti. Le valutazioni dei pari in merito alla gestione del cambiamento sono connesse alle abilità dei rapporti interpersonali. Apparentemente, l’abilità di stabilire rapporti soddisfacenti ha un legame con il modo in cui i pari giudicano la vostra capacità di istituire il cambiamento.</a:t>
            </a:r>
          </a:p>
          <a:p>
            <a:pPr algn="l" rtl="0">
              <a:defRPr/>
            </a:pPr>
            <a:r>
              <a:rPr lang="it-IT" sz="1100" b="1" i="0" u="none">
                <a:latin typeface="Tw Cen MT" pitchFamily="34" charset="0"/>
              </a:rPr>
              <a:t>Conclusioni:</a:t>
            </a:r>
            <a:r>
              <a:rPr lang="it-IT" sz="1100" b="0" i="0" u="none">
                <a:latin typeface="Tw Cen MT" pitchFamily="34" charset="0"/>
              </a:rPr>
              <a:t> Le abilità di leadership differiscono a seconda della prospettiva e del livello di intelligenza emotiva di chi valuta. In genere, i colleghi sembrano apprezzare le abilità dei manager di controllare i propri impulsi e la rabbia, di affrontare eventi avversi e situazioni stressanti, di vivere felici ed essere un membro collaborativo del gruppo. Questi leader sono spesso visti come partecipativi, consapevoli, tranquilli ed equilibrati.</a:t>
            </a:r>
          </a:p>
          <a:p>
            <a:pPr algn="l" rtl="0">
              <a:defRPr/>
            </a:pPr>
            <a:r>
              <a:rPr lang="it-IT" sz="1100" b="0" i="0" u="none">
                <a:latin typeface="Tw Cen MT" pitchFamily="34" charset="0"/>
              </a:rPr>
              <a:t>2003 Center for Creative Leadership, </a:t>
            </a:r>
          </a:p>
          <a:p>
            <a:pPr marL="228600" indent="-228600" algn="l" rtl="0">
              <a:defRPr/>
            </a:pPr>
            <a:endParaRPr lang="it-IT" altLang="zh-TW" sz="1100" dirty="0" smtClean="0">
              <a:latin typeface="Tw Cen MT" pitchFamily="34" charset="0"/>
            </a:endParaRPr>
          </a:p>
          <a:p>
            <a:pPr marL="225425" indent="-225425" algn="l" rtl="0"/>
            <a:endParaRPr lang="it-IT" sz="1100"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15</a:t>
            </a:fld>
            <a:endParaRPr lang="it-IT" noProof="1" smtClean="0">
              <a:latin typeface="Tw Cen MT"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685258"/>
            <a:ext cx="5976938" cy="4605338"/>
          </a:xfrm>
          <a:noFill/>
          <a:ln/>
        </p:spPr>
        <p:txBody>
          <a:bodyPr/>
          <a:lstStyle/>
          <a:p>
            <a:pPr marL="228600" indent="-228600" algn="l" rtl="0"/>
            <a:r>
              <a:rPr lang="it-IT" b="1" i="0" u="none">
                <a:latin typeface="Tw Cen MT" pitchFamily="34" charset="0"/>
              </a:rPr>
              <a:t>Sfidano lo status quo:</a:t>
            </a:r>
            <a:r>
              <a:rPr lang="it-IT" b="0" i="0" u="none">
                <a:latin typeface="Tw Cen MT" pitchFamily="34" charset="0"/>
              </a:rPr>
              <a:t> i leader carismatici sono lungimiranti. Vogliono </a:t>
            </a:r>
            <a:r>
              <a:rPr lang="it-IT" b="1" i="0" u="none">
                <a:latin typeface="Tw Cen MT" pitchFamily="34" charset="0"/>
              </a:rPr>
              <a:t>trasformare</a:t>
            </a:r>
            <a:r>
              <a:rPr lang="it-IT" b="0" i="0" u="none">
                <a:latin typeface="Tw Cen MT" pitchFamily="34" charset="0"/>
              </a:rPr>
              <a:t>, non solamente </a:t>
            </a:r>
            <a:r>
              <a:rPr lang="it-IT" b="1" i="0" u="none">
                <a:latin typeface="Tw Cen MT" pitchFamily="34" charset="0"/>
              </a:rPr>
              <a:t>mantenere</a:t>
            </a:r>
            <a:r>
              <a:rPr lang="it-IT" b="0" i="0" u="none">
                <a:latin typeface="Tw Cen MT" pitchFamily="34" charset="0"/>
              </a:rPr>
              <a:t>. Fanno rinascere aziende fallite, sviluppano nuovi prodotti e rivoluzionano i processi. Queste persone vedono le opportunità ovunque e credono che </a:t>
            </a:r>
            <a:r>
              <a:rPr lang="it-IT" b="1" i="0" u="none">
                <a:latin typeface="Tw Cen MT" pitchFamily="34" charset="0"/>
              </a:rPr>
              <a:t>le vacche sacre siano il miglior hamburger</a:t>
            </a:r>
            <a:r>
              <a:rPr lang="it-IT" b="0" i="0" u="none">
                <a:latin typeface="Tw Cen MT" pitchFamily="34" charset="0"/>
              </a:rPr>
              <a:t>.</a:t>
            </a:r>
            <a:endParaRPr lang="it-IT" altLang="zh-TW" dirty="0" smtClean="0">
              <a:latin typeface="Tw Cen MT" pitchFamily="34" charset="0"/>
            </a:endParaRPr>
          </a:p>
          <a:p>
            <a:pPr marL="228600" indent="-228600" algn="l" rtl="0"/>
            <a:r>
              <a:rPr lang="it-IT" b="1" i="0" u="none">
                <a:latin typeface="Tw Cen MT" pitchFamily="34" charset="0"/>
              </a:rPr>
              <a:t>Creano una vision convincente:</a:t>
            </a:r>
            <a:r>
              <a:rPr lang="it-IT" b="0" i="0" u="none">
                <a:latin typeface="Tw Cen MT" pitchFamily="34" charset="0"/>
              </a:rPr>
              <a:t> </a:t>
            </a:r>
            <a:r>
              <a:rPr lang="it-IT" b="1" i="0" u="none">
                <a:latin typeface="Tw Cen MT" pitchFamily="34" charset="0"/>
              </a:rPr>
              <a:t>La vision riguarda tutto ciò che potrebbe essere e dovrebbe essere.</a:t>
            </a:r>
            <a:r>
              <a:rPr lang="it-IT" b="0" i="0" u="none">
                <a:latin typeface="Tw Cen MT" pitchFamily="34" charset="0"/>
              </a:rPr>
              <a:t> </a:t>
            </a:r>
            <a:r>
              <a:rPr lang="it-IT" b="1" i="0" u="none">
                <a:latin typeface="Tw Cen MT" pitchFamily="34" charset="0"/>
              </a:rPr>
              <a:t>Non </a:t>
            </a:r>
            <a:r>
              <a:rPr lang="it-IT" b="0" i="0" u="none">
                <a:latin typeface="Tw Cen MT" pitchFamily="34" charset="0"/>
              </a:rPr>
              <a:t>riguarda solo cosa è probabile che accada se l’organizzazione procede lungo la strada attuale. Il leader carismatico prevede un futuro confortante. Fa appello ai valori, interessi, speranze e sogni.</a:t>
            </a:r>
          </a:p>
          <a:p>
            <a:pPr marL="228600" indent="-228600" algn="l" rtl="0"/>
            <a:r>
              <a:rPr lang="it-IT" b="1" i="0" u="none">
                <a:latin typeface="Tw Cen MT" pitchFamily="34" charset="0"/>
              </a:rPr>
              <a:t>Stabiliscono valori condivisi:</a:t>
            </a:r>
            <a:r>
              <a:rPr lang="it-IT" b="0" i="0" u="none">
                <a:latin typeface="Tw Cen MT" pitchFamily="34" charset="0"/>
              </a:rPr>
              <a:t> </a:t>
            </a:r>
            <a:r>
              <a:rPr lang="it-IT" b="1" i="0" u="none">
                <a:latin typeface="Tw Cen MT" pitchFamily="34" charset="0"/>
              </a:rPr>
              <a:t>i valori condivisi danno vita a team forti.</a:t>
            </a:r>
            <a:r>
              <a:rPr lang="it-IT" b="0" i="0" u="none">
                <a:latin typeface="Tw Cen MT" pitchFamily="34" charset="0"/>
              </a:rPr>
              <a:t> I leader carismatici verbalizzano i valori personali e organizzativi che legano l’organizzazione e il leader. Fanno appello agli aspetti più nobili della natura umana.</a:t>
            </a:r>
          </a:p>
          <a:p>
            <a:pPr marL="228600" indent="-228600" algn="l" rtl="0"/>
            <a:r>
              <a:rPr lang="it-IT" b="1" i="0" u="none">
                <a:latin typeface="Tw Cen MT" pitchFamily="34" charset="0"/>
              </a:rPr>
              <a:t>Consentono agli altri di agire:</a:t>
            </a:r>
            <a:r>
              <a:rPr lang="it-IT" b="0" i="0" u="none">
                <a:latin typeface="Tw Cen MT" pitchFamily="34" charset="0"/>
              </a:rPr>
              <a:t> i leader carismatici-trasformazionali </a:t>
            </a:r>
            <a:r>
              <a:rPr lang="it-IT" b="1" i="0" u="none">
                <a:latin typeface="Tw Cen MT" pitchFamily="34" charset="0"/>
              </a:rPr>
              <a:t>delegano il potere</a:t>
            </a:r>
            <a:r>
              <a:rPr lang="it-IT" b="0" i="0" u="none">
                <a:latin typeface="Tw Cen MT" pitchFamily="34" charset="0"/>
              </a:rPr>
              <a:t>. Ripongono la responsabilità delle decisioni e la gestione nei follower e nei team. Raramente giudicano col senno di poi. Il leader carismatico riducono il rischio percepito </a:t>
            </a:r>
            <a:r>
              <a:rPr lang="it-IT" b="1" i="0" u="none">
                <a:latin typeface="Tw Cen MT" pitchFamily="34" charset="0"/>
              </a:rPr>
              <a:t>concentrandosi sul successo piuttosto che sul fallimento</a:t>
            </a:r>
            <a:r>
              <a:rPr lang="it-IT" b="0" i="0" u="none">
                <a:latin typeface="Tw Cen MT" pitchFamily="34" charset="0"/>
              </a:rPr>
              <a:t>. Forniscono risorse e supporto necessari.</a:t>
            </a:r>
          </a:p>
          <a:p>
            <a:pPr marL="228600" indent="-228600" algn="l" rtl="0"/>
            <a:r>
              <a:rPr lang="it-IT" b="1" i="0" u="none">
                <a:latin typeface="Tw Cen MT" pitchFamily="34" charset="0"/>
              </a:rPr>
              <a:t>Indicano la strada:</a:t>
            </a:r>
            <a:r>
              <a:rPr lang="it-IT" b="0" i="0" u="none">
                <a:latin typeface="Tw Cen MT" pitchFamily="34" charset="0"/>
              </a:rPr>
              <a:t> </a:t>
            </a:r>
            <a:r>
              <a:rPr lang="it-IT" b="1" i="0" u="none">
                <a:latin typeface="Tw Cen MT" pitchFamily="34" charset="0"/>
              </a:rPr>
              <a:t>i leader carismatici dimostrano la loro vision con l’azione.</a:t>
            </a:r>
            <a:endParaRPr lang="it-IT" altLang="zh-TW" dirty="0" smtClean="0">
              <a:latin typeface="Tw Cen MT" pitchFamily="34" charset="0"/>
            </a:endParaRPr>
          </a:p>
          <a:p>
            <a:pPr marL="228600" indent="-228600" algn="l" rtl="0"/>
            <a:r>
              <a:rPr lang="it-IT" b="1" i="0" u="none">
                <a:latin typeface="Tw Cen MT" pitchFamily="34" charset="0"/>
              </a:rPr>
              <a:t>Incoraggiano il cuore:</a:t>
            </a:r>
            <a:r>
              <a:rPr lang="it-IT" b="0" i="0" u="none">
                <a:latin typeface="Tw Cen MT" pitchFamily="34" charset="0"/>
              </a:rPr>
              <a:t> </a:t>
            </a:r>
            <a:r>
              <a:rPr lang="it-IT" b="1" i="0" u="none">
                <a:latin typeface="Tw Cen MT" pitchFamily="34" charset="0"/>
              </a:rPr>
              <a:t>i leader efficace non suppongono che i loro follower sappiano quando hanno fatto bene.</a:t>
            </a:r>
            <a:r>
              <a:rPr lang="it-IT" b="0" i="0" u="none">
                <a:latin typeface="Tw Cen MT" pitchFamily="34" charset="0"/>
              </a:rPr>
              <a:t> Le persone hanno bisogno di incoraggiamento continuo, riconoscimenti e apprezzamenti. La maggior parte di ciò può essere semplice e intrinseco. Un semplice “Ben fatto!” vale più di qualsiasi altra cosa. Altri riconoscimenti possono prendere la forma del riconoscimento pubblico.</a:t>
            </a:r>
          </a:p>
          <a:p>
            <a:pPr marL="228600" indent="-228600" algn="l" rtl="0"/>
            <a:endParaRPr lang="it-IT" altLang="zh-TW" dirty="0" smtClean="0">
              <a:latin typeface="Tw Cen MT" pitchFamily="34" charset="0"/>
            </a:endParaRPr>
          </a:p>
          <a:p>
            <a:pPr marL="228600" indent="-228600" algn="l" rtl="0"/>
            <a:r>
              <a:rPr lang="it-IT" b="0" i="0" u="none">
                <a:latin typeface="Tw Cen MT" pitchFamily="34" charset="0"/>
              </a:rPr>
              <a:t>http://www.strategosinc.com/what_leaders_do.htm</a:t>
            </a:r>
          </a:p>
          <a:p>
            <a:pPr marL="228600" indent="-228600" algn="l" rtl="0"/>
            <a:endParaRPr lang="it-IT" altLang="zh-TW"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16</a:t>
            </a:fld>
            <a:endParaRPr lang="it-IT" noProof="1" smtClean="0">
              <a:latin typeface="Tw Cen MT"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8600" indent="-228600" algn="l" rtl="0"/>
            <a:r>
              <a:rPr lang="it-IT" b="0" i="0" u="none">
                <a:latin typeface="Tw Cen MT" pitchFamily="34" charset="0"/>
              </a:rPr>
              <a:t>R.D. Evered e J.C Selman considerano il coaching come un paradigma per passare dalla gestione tradizionale, che si concentra pesantemente sul controllo, l’ordine e la conformità.</a:t>
            </a:r>
          </a:p>
          <a:p>
            <a:pPr marL="228600" indent="-228600" algn="l" rtl="0"/>
            <a:r>
              <a:rPr lang="it-IT" b="0" i="0" u="none">
                <a:latin typeface="Tw Cen MT" pitchFamily="34" charset="0"/>
              </a:rPr>
              <a:t>Il coaching, al contrario, si concentra sulla scoperta di azioni che permettono alle persone di contribuire in maniera più completa e produttiva. Inoltre, le persone si sentono meno alienate quando lavorano sotto un modello di controllo. </a:t>
            </a:r>
          </a:p>
          <a:p>
            <a:pPr marL="228600" indent="-228600" algn="l" rtl="0"/>
            <a:r>
              <a:rPr lang="it-IT" b="0" i="0" u="none">
                <a:latin typeface="Tw Cen MT" pitchFamily="34" charset="0"/>
              </a:rPr>
              <a:t>Il coaching è visto anche come un partenariato per raggiungere i risultati. </a:t>
            </a:r>
          </a:p>
          <a:p>
            <a:pPr marL="228600" indent="-228600" algn="l" rtl="0"/>
            <a:r>
              <a:rPr lang="it-IT" b="0" i="0" u="none">
                <a:latin typeface="Tw Cen MT" pitchFamily="34" charset="0"/>
              </a:rPr>
              <a:t>Allo stesso tempo, rappresenta un impegno a collaborare per il raggiungimento di nuove possibilità piuttosto che per il mantenimento di vecchie strutture.</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17</a:t>
            </a:fld>
            <a:endParaRPr lang="it-IT" noProof="1" smtClean="0">
              <a:latin typeface="Tw Cen MT"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8600" indent="-228600" algn="l" rtl="0"/>
            <a:r>
              <a:rPr lang="it-IT" b="1" i="0" u="none">
                <a:latin typeface="Tw Cen MT" pitchFamily="34" charset="0"/>
              </a:rPr>
              <a:t>Coaching</a:t>
            </a:r>
            <a:r>
              <a:rPr lang="it-IT" b="0" i="0" u="none">
                <a:latin typeface="Tw Cen MT" pitchFamily="34" charset="0"/>
              </a:rPr>
              <a:t> fa riferimento all’attività di un coach nello sviluppo delle abilità dei partecipanti al coaching o dei clienti. Il coaching tende a concentrarsi sul raggiungimento di un obiettivo o un’abilità specifica da parte del partecipante al coaching. Le metodologie di coaching sono lontane da quelle direttive o facilitative, e si basano sull’accompagnamento dei clienti in un dialogo che consentirà l’emergere di modelli e soluzioni. Il coaching si colloca sulla scala tra il mentoring e la formazione da una parte e la psicoterapia e la consulenza dall’altra.</a:t>
            </a:r>
          </a:p>
          <a:p>
            <a:pPr marL="228600" indent="-228600" algn="l" rtl="0"/>
            <a:r>
              <a:rPr lang="it-IT" b="0" i="0" u="none">
                <a:latin typeface="Tw Cen MT" pitchFamily="34" charset="0"/>
              </a:rPr>
              <a:t>Il primo utilizzo del termine coaching per indicare un istruttore o un formatore risale al 1830 nello slang dell’Università di Oxford per un tutor che “accompagna” uno studente a un esame.</a:t>
            </a:r>
          </a:p>
          <a:p>
            <a:pPr marL="228600" indent="-228600" algn="l" rtl="0"/>
            <a:r>
              <a:rPr lang="it-IT" b="0" i="0" u="none">
                <a:latin typeface="Tw Cen MT" pitchFamily="34" charset="0"/>
              </a:rPr>
              <a:t>Il primo utilizzo del termine in relazione allo sport fu fatto nel 1831.</a:t>
            </a:r>
          </a:p>
          <a:p>
            <a:pPr marL="228600" indent="-228600" algn="l" rtl="0"/>
            <a:endParaRPr lang="it-IT" b="1" dirty="0" smtClean="0">
              <a:solidFill>
                <a:schemeClr val="accent2"/>
              </a:solidFill>
              <a:latin typeface="Tw Cen MT" pitchFamily="34" charset="0"/>
            </a:endParaRPr>
          </a:p>
          <a:p>
            <a:pPr marL="228600" indent="-228600" algn="l" rtl="0"/>
            <a:r>
              <a:rPr lang="it-IT" b="1" i="0" u="none">
                <a:latin typeface="Tw Cen MT" pitchFamily="34" charset="0"/>
              </a:rPr>
              <a:t>Managing</a:t>
            </a:r>
            <a:r>
              <a:rPr lang="it-IT" b="0" i="0" u="none">
                <a:latin typeface="Tw Cen MT" pitchFamily="34" charset="0"/>
              </a:rPr>
              <a:t> è assicurarsi che le persone facciano ciò che sanno come fare.</a:t>
            </a:r>
            <a:r>
              <a:rPr lang="it-IT" dirty="0" smtClean="0">
                <a:latin typeface="Tw Cen MT" pitchFamily="34" charset="0"/>
              </a:rPr>
              <a:t/>
            </a:r>
            <a:br>
              <a:rPr lang="it-IT" dirty="0" smtClean="0">
                <a:latin typeface="Tw Cen MT" pitchFamily="34" charset="0"/>
              </a:rPr>
            </a:br>
            <a:r>
              <a:rPr lang="it-IT" b="1" i="0" u="none">
                <a:latin typeface="Tw Cen MT" pitchFamily="34" charset="0"/>
              </a:rPr>
              <a:t>Training </a:t>
            </a:r>
            <a:r>
              <a:rPr lang="it-IT" b="0" i="0" u="none">
                <a:latin typeface="Tw Cen MT" pitchFamily="34" charset="0"/>
              </a:rPr>
              <a:t>è insegnare alle persone a fare ciò che non sanno come fare.</a:t>
            </a:r>
            <a:r>
              <a:rPr lang="it-IT" dirty="0" smtClean="0">
                <a:latin typeface="Tw Cen MT" pitchFamily="34" charset="0"/>
              </a:rPr>
              <a:t/>
            </a:r>
            <a:br>
              <a:rPr lang="it-IT" dirty="0" smtClean="0">
                <a:latin typeface="Tw Cen MT" pitchFamily="34" charset="0"/>
              </a:rPr>
            </a:br>
            <a:r>
              <a:rPr lang="it-IT" b="1" i="0" u="none">
                <a:latin typeface="Tw Cen MT" pitchFamily="34" charset="0"/>
              </a:rPr>
              <a:t>Mentoring</a:t>
            </a:r>
            <a:r>
              <a:rPr lang="it-IT" b="0" i="0" u="none">
                <a:latin typeface="Tw Cen MT" pitchFamily="34" charset="0"/>
              </a:rPr>
              <a:t> è dimostrare alle persone cosa sanno fare facendo qualcosa.</a:t>
            </a:r>
            <a:r>
              <a:rPr lang="it-IT" dirty="0" smtClean="0">
                <a:latin typeface="Tw Cen MT" pitchFamily="34" charset="0"/>
              </a:rPr>
              <a:t/>
            </a:r>
            <a:br>
              <a:rPr lang="it-IT" dirty="0" smtClean="0">
                <a:latin typeface="Tw Cen MT" pitchFamily="34" charset="0"/>
              </a:rPr>
            </a:br>
            <a:r>
              <a:rPr lang="it-IT" b="1" i="0" u="none">
                <a:latin typeface="Tw Cen MT" pitchFamily="34" charset="0"/>
              </a:rPr>
              <a:t>Coaching</a:t>
            </a:r>
            <a:r>
              <a:rPr lang="it-IT" b="0" i="0" u="none">
                <a:latin typeface="Tw Cen MT" pitchFamily="34" charset="0"/>
              </a:rPr>
              <a:t> è aiutare a individuare le abilità e capacità che una persona possiede, e consentire a questa di utilizzarle al meglio - e con esse incrementare l’indipendenza nell’individuo riducendo il suo affidamento su qualcuno.</a:t>
            </a:r>
          </a:p>
          <a:p>
            <a:pPr marL="228600" indent="-228600" algn="l" rtl="0"/>
            <a:endParaRPr lang="it-IT" altLang="zh-TW" dirty="0" smtClean="0">
              <a:latin typeface="Tw Cen MT" pitchFamily="34" charset="0"/>
            </a:endParaRP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18</a:t>
            </a:fld>
            <a:endParaRPr lang="it-IT" noProof="1" smtClean="0">
              <a:latin typeface="Tw Cen MT"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8600" indent="-228600" algn="l" rtl="0"/>
            <a:r>
              <a:rPr lang="it-IT" b="0" i="0" u="none">
                <a:latin typeface="Tw Cen MT" pitchFamily="34" charset="0"/>
              </a:rPr>
              <a:t>1. </a:t>
            </a:r>
            <a:r>
              <a:rPr lang="it-IT" b="1" i="0" u="none">
                <a:latin typeface="Tw Cen MT" pitchFamily="34" charset="0"/>
              </a:rPr>
              <a:t>Accompagnamento</a:t>
            </a:r>
            <a:r>
              <a:rPr lang="it-IT" b="0" i="0" u="none">
                <a:latin typeface="Tw Cen MT" pitchFamily="34" charset="0"/>
              </a:rPr>
              <a:t>: Significa impegnarsi in modo altruista. L’accompagnamento implica la partecipazione al processo di apprendimento percorrendo la strada con l’apprendente.</a:t>
            </a:r>
          </a:p>
          <a:p>
            <a:pPr marL="228600" indent="-228600" algn="l" rtl="0"/>
            <a:r>
              <a:rPr lang="it-IT" b="0" i="0" u="none">
                <a:latin typeface="Tw Cen MT" pitchFamily="34" charset="0"/>
              </a:rPr>
              <a:t>2. </a:t>
            </a:r>
            <a:r>
              <a:rPr lang="it-IT" b="1" i="0" u="none">
                <a:latin typeface="Tw Cen MT" pitchFamily="34" charset="0"/>
              </a:rPr>
              <a:t>Semina</a:t>
            </a:r>
            <a:r>
              <a:rPr lang="it-IT" b="0" i="0" u="none">
                <a:latin typeface="Tw Cen MT" pitchFamily="34" charset="0"/>
              </a:rPr>
              <a:t>: I mentor sono spesso confrontati alle difficoltà di preparare l’apprendente prima che siano pronti al cambiamento. La semina è necessaria quando sapete che ciò che dite potrebbe non essere compreso o anche accettabile per gli apprendenti a prima vista, ma che avranno senso e valore per i partecipanti al mentoring quando lo richiederà la situazione.</a:t>
            </a:r>
          </a:p>
          <a:p>
            <a:pPr marL="228600" indent="-228600" algn="l" rtl="0"/>
            <a:r>
              <a:rPr lang="it-IT" b="0" i="0" u="none">
                <a:latin typeface="Tw Cen MT" pitchFamily="34" charset="0"/>
              </a:rPr>
              <a:t>3. </a:t>
            </a:r>
            <a:r>
              <a:rPr lang="it-IT" b="1" i="0" u="none">
                <a:latin typeface="Tw Cen MT" pitchFamily="34" charset="0"/>
              </a:rPr>
              <a:t>Catalizzazione</a:t>
            </a:r>
            <a:r>
              <a:rPr lang="it-IT" b="0" i="0" u="none">
                <a:latin typeface="Tw Cen MT" pitchFamily="34" charset="0"/>
              </a:rPr>
              <a:t>: Quando il cambiamento raggiunge un livello critico di pressione, l’apprendimento può partire. A questo punto, il mentor decide di immergere l’apprendente nel cambiamento, provocando un modo diverso di pensare, un cambiamento nell’identità o un riordine dei valori.</a:t>
            </a:r>
          </a:p>
          <a:p>
            <a:pPr marL="228600" indent="-228600" algn="l" rtl="0"/>
            <a:r>
              <a:rPr lang="it-IT" b="0" i="0" u="none">
                <a:latin typeface="Tw Cen MT" pitchFamily="34" charset="0"/>
              </a:rPr>
              <a:t>4. </a:t>
            </a:r>
            <a:r>
              <a:rPr lang="it-IT" b="1" i="0" u="none">
                <a:latin typeface="Tw Cen MT" pitchFamily="34" charset="0"/>
              </a:rPr>
              <a:t>Dimostrazione</a:t>
            </a:r>
            <a:r>
              <a:rPr lang="it-IT" b="0" i="0" u="none">
                <a:latin typeface="Tw Cen MT" pitchFamily="34" charset="0"/>
              </a:rPr>
              <a:t>: è fare qualcosa di comprensibile o utilizzare il vostro esempio per dimostrare un’abilità o attività. Dimostrate ciò che state dicendo, lo dimostrate con il vostro comportamento.</a:t>
            </a:r>
          </a:p>
          <a:p>
            <a:pPr marL="228600" indent="-228600" algn="l" rtl="0"/>
            <a:r>
              <a:rPr lang="it-IT" b="0" i="0" u="none">
                <a:latin typeface="Tw Cen MT" pitchFamily="34" charset="0"/>
              </a:rPr>
              <a:t>5. </a:t>
            </a:r>
            <a:r>
              <a:rPr lang="it-IT" b="1" i="0" u="none">
                <a:latin typeface="Tw Cen MT" pitchFamily="34" charset="0"/>
              </a:rPr>
              <a:t>Raccolto</a:t>
            </a:r>
            <a:r>
              <a:rPr lang="it-IT" b="0" i="0" u="none">
                <a:latin typeface="Tw Cen MT" pitchFamily="34" charset="0"/>
              </a:rPr>
              <a:t>: A questo punto, il mentor si concentra sulla “raccolta del frutto maturo”: si è imparato a creare la consapevolezza di ciò che è stato imparato con l’esperienza e a trarre le conclusioni. Le domande chiave qui sono: “Cosa avete imparato?” “Quant’è utile?”</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19</a:t>
            </a:fld>
            <a:endParaRPr lang="it-IT" noProof="1" smtClean="0">
              <a:latin typeface="Tw Cen MT"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2</a:t>
            </a:fld>
            <a:endParaRPr lang="it-IT" noProof="1" smtClean="0">
              <a:latin typeface="Tw Cen MT"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5425" marR="0" indent="-225425" algn="l" defTabSz="914400" rtl="0" eaLnBrk="0" fontAlgn="base" latinLnBrk="0" hangingPunct="0">
              <a:lnSpc>
                <a:spcPct val="100000"/>
              </a:lnSpc>
              <a:spcBef>
                <a:spcPct val="30000"/>
              </a:spcBef>
              <a:spcAft>
                <a:spcPct val="0"/>
              </a:spcAft>
              <a:buClrTx/>
              <a:buSzTx/>
              <a:buFontTx/>
              <a:buNone/>
              <a:tabLst/>
              <a:defRPr/>
            </a:pPr>
            <a:r>
              <a:rPr lang="it-IT" b="0" i="0" u="none">
                <a:latin typeface="Tw Cen MT" pitchFamily="34" charset="0"/>
              </a:rPr>
              <a:t>La leadership moderna impone </a:t>
            </a:r>
            <a:r>
              <a:rPr lang="it-IT" b="1" i="0" u="none">
                <a:latin typeface="Tw Cen MT" pitchFamily="34" charset="0"/>
              </a:rPr>
              <a:t>entrambe</a:t>
            </a:r>
            <a:r>
              <a:rPr lang="it-IT" b="0" i="0" u="none">
                <a:latin typeface="Tw Cen MT" pitchFamily="34" charset="0"/>
              </a:rPr>
              <a:t>. Dovete riconoscere i vostri punti di forza e sfruttarli, ma dovete anche avere un’abilità di </a:t>
            </a:r>
            <a:r>
              <a:rPr lang="it-IT" b="1" i="0" u="none">
                <a:latin typeface="Tw Cen MT" pitchFamily="34" charset="0"/>
              </a:rPr>
              <a:t>adattare </a:t>
            </a:r>
            <a:r>
              <a:rPr lang="it-IT" b="0" i="0" u="none">
                <a:latin typeface="Tw Cen MT" pitchFamily="34" charset="0"/>
              </a:rPr>
              <a:t>il vostro stile a diverse situazioni per raggiungere il massimo dell’efficacia. Piuttosto che utilizzare </a:t>
            </a:r>
            <a:r>
              <a:rPr lang="it-IT" b="0" i="1" u="none">
                <a:latin typeface="Tw Cen MT" pitchFamily="34" charset="0"/>
              </a:rPr>
              <a:t>esclusivamente </a:t>
            </a:r>
            <a:r>
              <a:rPr lang="it-IT" b="0" i="0" u="none">
                <a:latin typeface="Tw Cen MT" pitchFamily="34" charset="0"/>
              </a:rPr>
              <a:t>il proprio stile preferito, i leader eccellenti sono in grado di applicare diversi approcci per adattarsi alle varie esigenze delle diverse circostanze, assicurandosi che le loro esigenze siano soddisfatte.</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20</a:t>
            </a:fld>
            <a:endParaRPr lang="it-IT" noProof="1" smtClean="0">
              <a:latin typeface="Tw Cen MT"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685258"/>
            <a:ext cx="5976938" cy="4605338"/>
          </a:xfrm>
          <a:noFill/>
          <a:ln/>
        </p:spPr>
        <p:txBody>
          <a:bodyPr/>
          <a:lstStyle/>
          <a:p>
            <a:pPr marL="228600" indent="-228600" algn="l" rtl="0"/>
            <a:r>
              <a:rPr lang="it-IT" sz="1100" b="1" i="0" u="none">
                <a:latin typeface="Tw Cen MT" pitchFamily="34" charset="0"/>
              </a:rPr>
              <a:t>DEFINIRE LA MISSIONE DEL TEAM</a:t>
            </a:r>
            <a:r>
              <a:rPr lang="it-IT" sz="1100" b="0" i="0" u="none">
                <a:latin typeface="Tw Cen MT" pitchFamily="34" charset="0"/>
              </a:rPr>
              <a:t>: Un punto di partenza nello sviluppo del lavoro di squadra è specificare la missione del team. La missione dovrebbe contenere un obiettivo specifico, uno scopo e un tono filosofico. Il leader può specificare la missione quando il team è formato per la prima volta o in qualsiasi momento. Lo sviluppo di una missione per un team a lungo termine porta ossigeno nelle attività. </a:t>
            </a:r>
          </a:p>
          <a:p>
            <a:pPr marL="228600" indent="-228600" algn="l" rtl="0"/>
            <a:r>
              <a:rPr lang="it-IT" sz="1100" b="1" i="0" u="none">
                <a:latin typeface="Tw Cen MT" pitchFamily="34" charset="0"/>
              </a:rPr>
              <a:t>SVILUPPARE UN MODELLO PER IL LAVORO DI SQUADRA</a:t>
            </a:r>
            <a:r>
              <a:rPr lang="it-IT" sz="1100" b="0" i="0" u="none">
                <a:latin typeface="Tw Cen MT" pitchFamily="34" charset="0"/>
              </a:rPr>
              <a:t>: Lo sviluppo di un modello per il lavoro di squadra sarà difficile per un leader quando esiste in azienda una forte cultura dell’individualismo. Eppure, il leader può comunque avanzare verso la definizione di un modello per il lavoro di squadra. </a:t>
            </a:r>
          </a:p>
          <a:p>
            <a:pPr marL="228600" indent="-228600" algn="l" rtl="0"/>
            <a:r>
              <a:rPr lang="it-IT" sz="1100" b="1" i="0" u="none">
                <a:latin typeface="Tw Cen MT" pitchFamily="34" charset="0"/>
              </a:rPr>
              <a:t>ENFATIZZARE L’ORGOGLIO DI ESSERE ECCEZIONALI</a:t>
            </a:r>
            <a:r>
              <a:rPr lang="it-IT" sz="1100" b="0" i="0" u="none">
                <a:latin typeface="Tw Cen MT" pitchFamily="34" charset="0"/>
              </a:rPr>
              <a:t>: Un modo standard per costruire lo spirito di squadra, se non il lavoro di squadra è aiutare il gruppo a capire perché dovrebbe essere orgoglioso dei propri risultati. La maggior parte dei gruppi è particolarmente brava in determinati compiti. Il leader dovrebbe aiutare il team a individuare questi compiti o caratteristiche e promuoverle come punti di forza indispensabili.  </a:t>
            </a:r>
          </a:p>
          <a:p>
            <a:pPr marL="228600" indent="-228600" algn="l" rtl="0"/>
            <a:r>
              <a:rPr lang="it-IT" sz="1100" b="1" i="0" u="none">
                <a:latin typeface="Tw Cen MT" pitchFamily="34" charset="0"/>
              </a:rPr>
              <a:t>FUNGERE DA MODELLO DI LAVORO DI SQUADRA</a:t>
            </a:r>
            <a:r>
              <a:rPr lang="it-IT" sz="1100" b="0" i="0" u="none">
                <a:latin typeface="Tw Cen MT" pitchFamily="34" charset="0"/>
              </a:rPr>
              <a:t>: Un modo per semplificare il lavoro di squadra e svelare informazioni importanti sulle idee e gli atteggiamenti pertinenti per il lavoro del gruppo. Come conseguenza di questo comportamento, i membri del team possono seguire l’esempio. La rivelazione del leader incoraggia il lavoro di squadra poiché porta a percezioni e preoccupazioni condivise. </a:t>
            </a:r>
          </a:p>
          <a:p>
            <a:pPr marL="228600" indent="-228600" algn="l" rtl="0"/>
            <a:r>
              <a:rPr lang="it-IT" sz="1100" b="1" i="0" u="none">
                <a:latin typeface="Tw Cen MT" pitchFamily="34" charset="0"/>
              </a:rPr>
              <a:t>UTILIZZARE UNO STILE DI LEADERSHIP UNIFORME</a:t>
            </a:r>
            <a:r>
              <a:rPr lang="it-IT" sz="1100" b="0" i="0" u="none">
                <a:latin typeface="Tw Cen MT" pitchFamily="34" charset="0"/>
              </a:rPr>
              <a:t>: Con il contributo di input a decisioni importanti, i membri del gruppo si sentono membri preziosi. Un decision-making uniforme porta anche a uno scambio di idee all’interno del gruppo, incluso il supporto e il perfezionamento dei suggerimenti degli altri. Di conseguenza, il sentimento di lavorare insieme ai problemi risulta rafforzato. Poiché ogni persona ha fornito un input importante, è meno probabile che questa persona entri in conflitto con gli altri membri del gruppo. </a:t>
            </a:r>
          </a:p>
          <a:p>
            <a:pPr marL="228600" indent="-228600" algn="l" rtl="0"/>
            <a:r>
              <a:rPr lang="it-IT" sz="1100" b="1" i="0" u="none">
                <a:latin typeface="Tw Cen MT" pitchFamily="34" charset="0"/>
              </a:rPr>
              <a:t>SUPERARE L’ATTEGGIAMENTO “NOI - LORO”</a:t>
            </a:r>
            <a:r>
              <a:rPr lang="it-IT" sz="1100" b="0" i="0" u="none">
                <a:latin typeface="Tw Cen MT" pitchFamily="34" charset="0"/>
              </a:rPr>
              <a:t>: L’atteggiamento “noi - loro” è un grande deterrente per il lavoro di squadra perché un gruppo guarda l’altro come un avversario. Questi atteggiamenti possono mettere in competizione la linea con lo staff, il marketing con la produzione e così via. Un atto di leadership consiste nell’ideare strutture e sistemi che abbassino le barriere fisiche che incoraggiano questo atteggiamento. Uno di questi metodi potrebbe essere la creazione di team interfunzionali e l’accordo dell’autonomia tra gli stessi.</a:t>
            </a:r>
          </a:p>
          <a:p>
            <a:pPr marL="228600" indent="-228600" algn="l" rtl="0"/>
            <a:endParaRPr lang="it-IT" altLang="zh-TW" sz="1100" dirty="0" smtClean="0">
              <a:latin typeface="Tw Cen MT" pitchFamily="34" charset="0"/>
            </a:endParaRPr>
          </a:p>
          <a:p>
            <a:pPr marL="228600" indent="-228600" algn="l" rtl="0"/>
            <a:endParaRPr lang="it-IT" altLang="zh-TW" sz="1100"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21</a:t>
            </a:fld>
            <a:endParaRPr lang="it-IT" noProof="1" smtClean="0">
              <a:latin typeface="Tw Cen MT"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685258"/>
            <a:ext cx="5976938" cy="4605338"/>
          </a:xfrm>
          <a:noFill/>
          <a:ln/>
        </p:spPr>
        <p:txBody>
          <a:bodyPr/>
          <a:lstStyle/>
          <a:p>
            <a:pPr marL="228600" indent="-228600" algn="l" rtl="0"/>
            <a:r>
              <a:rPr lang="it-IT" sz="1100" b="1" i="0" u="none">
                <a:latin typeface="Tw Cen MT" pitchFamily="34" charset="0"/>
              </a:rPr>
              <a:t>STABILIRE STANDARD DI PERFORMANCE ESIGENTI E D’URGENZA</a:t>
            </a:r>
            <a:r>
              <a:rPr lang="it-IT" sz="1100" b="0" i="0" u="none">
                <a:latin typeface="Tw Cen MT" pitchFamily="34" charset="0"/>
              </a:rPr>
              <a:t>: I membri del team devono credere che il team abbia scopi costruttivi urgenti. I membri del team devono avere una lista di aspettative esplicite. Più urgenti e pertinenti sono le motivanti, più probabilmente il team raggiungerà le proprie potenzialità. </a:t>
            </a:r>
          </a:p>
          <a:p>
            <a:pPr marL="228600" indent="-228600" algn="l" rtl="0"/>
            <a:r>
              <a:rPr lang="it-IT" sz="1100" b="1" i="0" u="none">
                <a:latin typeface="Tw Cen MT" pitchFamily="34" charset="0"/>
              </a:rPr>
              <a:t>ENFATIZZARE IL RICONOSCIMENTO DEL GRUPPO</a:t>
            </a:r>
            <a:r>
              <a:rPr lang="it-IT" sz="1100" b="0" i="0" u="none">
                <a:latin typeface="Tw Cen MT" pitchFamily="34" charset="0"/>
              </a:rPr>
              <a:t>: Il riconoscimento che accompagna la premiazione dovrebbe enfatizzare il valore del team per l’organizzazione piuttosto che l’individuo. Il riconoscimento promuove l’identità del team consentendogli di essere orgoglioso dei suoi contributi e progressi. Man mano che il team evolve, alcuni individui saranno più meritevoli di altri. Piuttosto che negare la realtà dello sforzo individuale, il team potrebbe presentare un premio per il miglior performer. </a:t>
            </a:r>
          </a:p>
          <a:p>
            <a:pPr marL="228600" indent="-228600" algn="l" rtl="0"/>
            <a:r>
              <a:rPr lang="it-IT" sz="1100" b="1" i="0" u="none">
                <a:latin typeface="Tw Cen MT" pitchFamily="34" charset="0"/>
              </a:rPr>
              <a:t>SFIDARE IL GRUPPO</a:t>
            </a:r>
            <a:r>
              <a:rPr lang="it-IT" sz="1100" b="0" i="0" u="none">
                <a:latin typeface="Tw Cen MT" pitchFamily="34" charset="0"/>
              </a:rPr>
              <a:t>: Un leader può rafforzare un lavoro di squadra fornendo al team fatti e informazioni validi che motivino i membri del team a lavorare insieme per cambiare lo status quo. Le informazioni nuove incoraggiano il team a ridefinire e arricchire la propria comprensione della sfida che hanno raccolto. Di conseguenza, è probabile che il team si concentri su uno scopo comune, stabilisca obiettivi più chiari e lavori per un obiettivo comune. </a:t>
            </a:r>
          </a:p>
          <a:p>
            <a:pPr marL="228600" indent="-228600" algn="l" rtl="0"/>
            <a:r>
              <a:rPr lang="it-IT" sz="1100" b="1" i="0" u="none">
                <a:latin typeface="Tw Cen MT" pitchFamily="34" charset="0"/>
              </a:rPr>
              <a:t>INCORAGGIARE LA CONCORRENZA DEL GRUPPO:</a:t>
            </a:r>
            <a:r>
              <a:rPr lang="it-IT" sz="1100" b="0" i="0" u="none">
                <a:latin typeface="Tw Cen MT" pitchFamily="34" charset="0"/>
              </a:rPr>
              <a:t> Il lavoro di squadra può essere incoraggiato anche riunendo il supporto del gruppo contro una minaccia esterna reale o immaginata. Incoraggiare la concorrenza ha più senso quando la rivalità è esterna all’organizzazione. Quando il nemico è all’interno, lo spirito di squadra potrebbe diventare dannoso per tutta l’organizzazione potrebbero verificarsi i problemi noi-loro.</a:t>
            </a:r>
          </a:p>
          <a:p>
            <a:pPr marL="228600" indent="-228600" algn="l" rtl="0"/>
            <a:r>
              <a:rPr lang="it-IT" sz="1100" b="1" i="0" u="none">
                <a:latin typeface="Tw Cen MT" pitchFamily="34" charset="0"/>
              </a:rPr>
              <a:t>INCORAGGIARE L’UTILIZZO DI UN LINGUAGGIO PROFESSIONALE</a:t>
            </a:r>
            <a:r>
              <a:rPr lang="it-IT" sz="1100" b="0" i="0" u="none">
                <a:latin typeface="Tw Cen MT" pitchFamily="34" charset="0"/>
              </a:rPr>
              <a:t>: Il quadro simbolico e ritualistico di un gruppo contribuisce pesantemente al lavoro di squadra. Una parte importante di questo quadro è un linguaggio specializzato che incoraggia la coesione e l’impegno. In realtà, questo linguaggio specializzato è un linguaggio interno al gruppo. Ciò crea un legame tra i membri del team e distingue il gruppo dagli altri. Rafforza anche i valori unici e le condizioni, contribuendo così alla cultura aziendale.</a:t>
            </a:r>
          </a:p>
          <a:p>
            <a:pPr marL="228600" indent="-228600" algn="l" rtl="0"/>
            <a:endParaRPr lang="it-IT" altLang="zh-TW" sz="1100" dirty="0" smtClean="0">
              <a:latin typeface="Tw Cen MT" pitchFamily="34" charset="0"/>
            </a:endParaRPr>
          </a:p>
          <a:p>
            <a:pPr marL="228600" indent="-228600" algn="l" rtl="0"/>
            <a:endParaRPr lang="it-IT" altLang="zh-TW" sz="1100"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22</a:t>
            </a:fld>
            <a:endParaRPr lang="it-IT" noProof="1" smtClean="0">
              <a:latin typeface="Tw Cen MT"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8600" indent="-228600" algn="l" rtl="0"/>
            <a:r>
              <a:rPr lang="it-IT" b="1" i="0" u="none">
                <a:latin typeface="Tw Cen MT" pitchFamily="34" charset="0"/>
              </a:rPr>
              <a:t>PROMUOVERE RITUALI E CERIMONIE</a:t>
            </a:r>
            <a:r>
              <a:rPr lang="it-IT" b="0" i="0" u="none">
                <a:latin typeface="Tw Cen MT" pitchFamily="34" charset="0"/>
              </a:rPr>
              <a:t>: Un altro modo per rafforzare il lavoro di squadra è quello di promuovere rituali e cerimonie. I rituali e le cerimonie offrono l’opportunità di rafforzare i valori, rivitalizzare lo spirito e legare i lavoratori e il team. Un esempio sarebbe quello di festeggiare con una cena o un pic-nic quando il team raggiunge un obiettivo importante. </a:t>
            </a:r>
          </a:p>
          <a:p>
            <a:pPr marL="228600" indent="-228600" algn="l" rtl="0"/>
            <a:r>
              <a:rPr lang="it-IT" b="1" i="0" u="none">
                <a:latin typeface="Tw Cen MT" pitchFamily="34" charset="0"/>
              </a:rPr>
              <a:t>SOLLECITARE IL FEEDBACK SULL’EFFICACIA DEL TEAM</a:t>
            </a:r>
            <a:r>
              <a:rPr lang="it-IT" b="0" i="0" u="none">
                <a:latin typeface="Tw Cen MT" pitchFamily="34" charset="0"/>
              </a:rPr>
              <a:t>: Un altro approccio per la costruzione di un team è la raccolta sistematica, da parte del leader, del feedback relativo a come sta lavorando il team insieme. Dopo la valutazione delle performance come team, il team può discutere delle aree da migliorare. Lavorare insieme in questo modo contribuisce a rafforzare la collaborazione. </a:t>
            </a:r>
          </a:p>
          <a:p>
            <a:pPr marL="228600" indent="-228600" algn="l" rtl="0"/>
            <a:r>
              <a:rPr lang="it-IT" b="1" i="0" u="none">
                <a:latin typeface="Tw Cen MT" pitchFamily="34" charset="0"/>
              </a:rPr>
              <a:t>MINIMIZZARE LA MICRO-GESTIONE</a:t>
            </a:r>
            <a:r>
              <a:rPr lang="it-IT" b="0" i="0" u="none">
                <a:latin typeface="Tw Cen MT" pitchFamily="34" charset="0"/>
              </a:rPr>
              <a:t>: Una prospettiva strategica per incoraggiare il lavoro di squadra consiste nell’impegno del leader finalizzato a minimizzare la micro-gestione, il monitoraggio da vicino della maggior parte degli aspetti delle attività dei membri del gruppo. Per essere un buon team leader, il manager deve offrire al gruppo ampie opportunità di gestire le proprie attività. Evitare la micro-gestione è un ingrediente chiave per l’empowerment dei dipendenti poiché con esso i dipendenti hanno un ampio margine per gestire le proprie attività. </a:t>
            </a:r>
          </a:p>
          <a:p>
            <a:pPr marL="228600" indent="-228600" algn="l" rtl="0"/>
            <a:endParaRPr lang="it-IT" altLang="zh-TW" dirty="0" smtClean="0">
              <a:latin typeface="Tw Cen MT" pitchFamily="34" charset="0"/>
            </a:endParaRPr>
          </a:p>
          <a:p>
            <a:pPr marL="228600" indent="-228600" algn="l" rtl="0"/>
            <a:r>
              <a:rPr lang="it-IT" b="0" i="0" u="none">
                <a:latin typeface="Tw Cen MT" pitchFamily="34" charset="0"/>
              </a:rPr>
              <a:t>www.hrfolks.com</a:t>
            </a:r>
          </a:p>
          <a:p>
            <a:pPr marL="228600" indent="-228600" algn="l" rtl="0"/>
            <a:endParaRPr lang="it-IT" altLang="zh-TW" dirty="0" smtClean="0">
              <a:latin typeface="Tw Cen MT" pitchFamily="34" charset="0"/>
            </a:endParaRP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23</a:t>
            </a:fld>
            <a:endParaRPr lang="it-IT" noProof="1" smtClean="0">
              <a:latin typeface="Tw Cen MT"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8600" indent="-228600" algn="l" rtl="0">
              <a:spcBef>
                <a:spcPct val="0"/>
              </a:spcBef>
            </a:pPr>
            <a:r>
              <a:rPr lang="it-IT" b="0" i="0" u="none">
                <a:latin typeface="Tw Cen MT" pitchFamily="34" charset="0"/>
              </a:rPr>
              <a:t>Il termine ha cominciato ad apparire a metà anni Novanta in risposta alle tendenze gemelle della crescita nelle alleanze strategiche tra aziende private e la formazione di contratti di partenariato pubblico-privato a lungo termine per la ricostruzione delle infrastrutture pubbliche.</a:t>
            </a:r>
          </a:p>
          <a:p>
            <a:pPr marL="228600" indent="-228600" algn="l" rtl="0"/>
            <a:endParaRPr lang="it-IT" altLang="zh-TW" dirty="0" smtClean="0">
              <a:latin typeface="Tw Cen MT" pitchFamily="34" charset="0"/>
            </a:endParaRP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24</a:t>
            </a:fld>
            <a:endParaRPr lang="it-IT" noProof="1" smtClean="0">
              <a:latin typeface="Tw Cen MT"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8600" indent="-228600" algn="l" rtl="0"/>
            <a:r>
              <a:rPr lang="it-IT" b="0" i="0" u="none">
                <a:latin typeface="Tw Cen MT" pitchFamily="34" charset="0"/>
              </a:rPr>
              <a:t>Un report della ricerca </a:t>
            </a:r>
            <a:r>
              <a:rPr lang="it-IT" b="0" i="0" u="none">
                <a:latin typeface="Tw Cen MT" pitchFamily="34" charset="0"/>
                <a:hlinkClick r:id="rId3" tooltip="Ipsos MORI"/>
              </a:rPr>
              <a:t>Ipsos MORI</a:t>
            </a:r>
            <a:r>
              <a:rPr lang="it-IT" b="0" i="0" u="none">
                <a:latin typeface="Tw Cen MT" pitchFamily="34" charset="0"/>
              </a:rPr>
              <a:t> pubblicato nel 2007 dimostrava che la gestione dei rapporti e la leadership collaborativa erano le due qualità principali o capacità a cui avrebbero voluto avere più accesso i Direttori delle organizzazioni coinvolte in grandi partenariati commerciali nella costituzione o gestione di un partenariato.</a:t>
            </a: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25</a:t>
            </a:fld>
            <a:endParaRPr lang="it-IT" noProof="1" smtClean="0">
              <a:latin typeface="Tw Cen MT"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8600" indent="-228600" algn="l" rtl="0">
              <a:lnSpc>
                <a:spcPct val="90000"/>
              </a:lnSpc>
              <a:spcBef>
                <a:spcPct val="0"/>
              </a:spcBef>
              <a:spcAft>
                <a:spcPct val="40000"/>
              </a:spcAft>
            </a:pPr>
            <a:r>
              <a:rPr lang="it-IT" sz="1000" b="1" i="0" u="none">
                <a:solidFill>
                  <a:srgbClr val="000099"/>
                </a:solidFill>
                <a:latin typeface="Tw Cen MT" pitchFamily="34" charset="0"/>
              </a:rPr>
              <a:t>FUNGERE DA MODELLO PER IL RUOLO</a:t>
            </a:r>
            <a:r>
              <a:rPr lang="it-IT" sz="1000" b="0" i="0" u="none">
                <a:solidFill>
                  <a:srgbClr val="000099"/>
                </a:solidFill>
                <a:latin typeface="Tw Cen MT" pitchFamily="34" charset="0"/>
              </a:rPr>
              <a:t> </a:t>
            </a:r>
            <a:r>
              <a:rPr lang="it-IT" sz="1000" b="0" i="0" u="none">
                <a:latin typeface="Tw Cen MT" pitchFamily="34" charset="0"/>
              </a:rPr>
              <a:t>(le aspettative riguardano il fatto che i leader debbano essere dei modelli efficaci del ruolo in azienda).</a:t>
            </a:r>
            <a:endParaRPr lang="it-IT" sz="1000" dirty="0" smtClean="0">
              <a:latin typeface="Tw Cen MT" pitchFamily="34" charset="0"/>
            </a:endParaRPr>
          </a:p>
          <a:p>
            <a:pPr marL="228600" indent="-228600" algn="l" rtl="0">
              <a:spcBef>
                <a:spcPct val="0"/>
              </a:spcBef>
              <a:spcAft>
                <a:spcPct val="40000"/>
              </a:spcAft>
            </a:pPr>
            <a:r>
              <a:rPr lang="it-IT" sz="1000" b="1" i="0" u="none">
                <a:solidFill>
                  <a:srgbClr val="000099"/>
                </a:solidFill>
                <a:latin typeface="Tw Cen MT" pitchFamily="34" charset="0"/>
              </a:rPr>
              <a:t>LIBERARE E RENDERE CAPACI LE PERSONE</a:t>
            </a:r>
            <a:r>
              <a:rPr lang="it-IT" sz="1000" b="0" i="0" u="none">
                <a:solidFill>
                  <a:srgbClr val="000099"/>
                </a:solidFill>
                <a:latin typeface="Tw Cen MT" pitchFamily="34" charset="0"/>
              </a:rPr>
              <a:t> </a:t>
            </a:r>
            <a:r>
              <a:rPr lang="it-IT" sz="1000" b="0" i="0" u="none">
                <a:latin typeface="Tw Cen MT" pitchFamily="34" charset="0"/>
              </a:rPr>
              <a:t>(i leader dovrebbero ridurre il controllo delle persone ed enfatizzarle delegando loro delle responsabilità).</a:t>
            </a:r>
            <a:endParaRPr lang="it-IT" sz="1000" dirty="0" smtClean="0">
              <a:latin typeface="Tw Cen MT" pitchFamily="34" charset="0"/>
            </a:endParaRPr>
          </a:p>
          <a:p>
            <a:pPr marL="228600" indent="-228600" algn="l" rtl="0">
              <a:lnSpc>
                <a:spcPct val="90000"/>
              </a:lnSpc>
            </a:pPr>
            <a:r>
              <a:rPr lang="it-IT" sz="1000" b="1" i="0" u="none">
                <a:solidFill>
                  <a:srgbClr val="000099"/>
                </a:solidFill>
                <a:latin typeface="Tw Cen MT" pitchFamily="34" charset="0"/>
              </a:rPr>
              <a:t>ESSERE UN ESPERTO DELLA DIVERSITÀ E DELLA MULTICULTURALITÀ</a:t>
            </a:r>
            <a:r>
              <a:rPr lang="it-IT" sz="1000" b="0" i="0" u="none">
                <a:solidFill>
                  <a:srgbClr val="000099"/>
                </a:solidFill>
                <a:latin typeface="Tw Cen MT" pitchFamily="34" charset="0"/>
              </a:rPr>
              <a:t> </a:t>
            </a:r>
            <a:r>
              <a:rPr lang="it-IT" sz="1000" b="0" i="0" u="none">
                <a:latin typeface="Tw Cen MT" pitchFamily="34" charset="0"/>
              </a:rPr>
              <a:t>(la crescente globalizzazione delle aziende impone ai manager di medio e alto livello di rapportarsi in modo consono con persone provenienti da culture diverse, impongono loro intuito transculturale e saggezza).</a:t>
            </a:r>
            <a:endParaRPr lang="it-IT" sz="1000" dirty="0" smtClean="0">
              <a:latin typeface="Tw Cen MT" pitchFamily="34" charset="0"/>
            </a:endParaRPr>
          </a:p>
          <a:p>
            <a:pPr marL="228600" indent="-228600" algn="l" rtl="0">
              <a:lnSpc>
                <a:spcPct val="90000"/>
              </a:lnSpc>
            </a:pPr>
            <a:r>
              <a:rPr lang="it-IT" sz="1000" b="1" i="0" u="none">
                <a:solidFill>
                  <a:srgbClr val="000099"/>
                </a:solidFill>
                <a:latin typeface="Tw Cen MT" pitchFamily="34" charset="0"/>
              </a:rPr>
              <a:t>ESSERE UN OPPORTUNISTA STRATEGICO</a:t>
            </a:r>
            <a:r>
              <a:rPr lang="it-IT" sz="1000" b="0" i="0" u="none">
                <a:solidFill>
                  <a:srgbClr val="000099"/>
                </a:solidFill>
                <a:latin typeface="Tw Cen MT" pitchFamily="34" charset="0"/>
              </a:rPr>
              <a:t> </a:t>
            </a:r>
            <a:r>
              <a:rPr lang="it-IT" sz="1000" b="0" i="0" u="none">
                <a:latin typeface="Tw Cen MT" pitchFamily="34" charset="0"/>
              </a:rPr>
              <a:t>(i leader di domani affronteranno una pesante pressione affinché riescano a cogliere opportunità strategiche non ancora scoperte dai competitor).</a:t>
            </a:r>
            <a:endParaRPr lang="it-IT" sz="1000" dirty="0" smtClean="0">
              <a:latin typeface="Tw Cen MT" pitchFamily="34" charset="0"/>
            </a:endParaRPr>
          </a:p>
          <a:p>
            <a:pPr marL="228600" indent="-228600" algn="l" rtl="0">
              <a:lnSpc>
                <a:spcPct val="90000"/>
              </a:lnSpc>
              <a:spcBef>
                <a:spcPct val="0"/>
              </a:spcBef>
              <a:spcAft>
                <a:spcPct val="40000"/>
              </a:spcAft>
            </a:pPr>
            <a:r>
              <a:rPr lang="it-IT" sz="1000" b="1" i="0" u="none">
                <a:solidFill>
                  <a:srgbClr val="000099"/>
                </a:solidFill>
                <a:latin typeface="Tw Cen MT" pitchFamily="34" charset="0"/>
              </a:rPr>
              <a:t>COSTRUIRE INTERDIPENDENZE STRATEGICHE E PARTENARIATI </a:t>
            </a:r>
            <a:r>
              <a:rPr lang="it-IT" sz="1000" b="0" i="0" u="none">
                <a:latin typeface="Tw Cen MT" pitchFamily="34" charset="0"/>
              </a:rPr>
              <a:t>(i partenariati di ogni tipo saranno la spinta del futuro).</a:t>
            </a:r>
            <a:endParaRPr lang="it-IT" sz="1000" dirty="0" smtClean="0">
              <a:latin typeface="Tw Cen MT" pitchFamily="34" charset="0"/>
            </a:endParaRPr>
          </a:p>
          <a:p>
            <a:pPr marL="228600" indent="-228600" algn="l" rtl="0">
              <a:lnSpc>
                <a:spcPct val="90000"/>
              </a:lnSpc>
              <a:spcBef>
                <a:spcPct val="0"/>
              </a:spcBef>
              <a:spcAft>
                <a:spcPct val="40000"/>
              </a:spcAft>
            </a:pPr>
            <a:r>
              <a:rPr lang="it-IT" sz="1000" b="1" i="0" u="none">
                <a:solidFill>
                  <a:srgbClr val="000099"/>
                </a:solidFill>
                <a:latin typeface="Tw Cen MT" pitchFamily="34" charset="0"/>
              </a:rPr>
              <a:t>INCORAGGIARE GLI ALTRI A PENSARE SISTEMATICAMENTE </a:t>
            </a:r>
            <a:r>
              <a:rPr lang="it-IT" sz="1000" b="0" i="0" u="none">
                <a:latin typeface="Tw Cen MT" pitchFamily="34" charset="0"/>
              </a:rPr>
              <a:t>(pensiero sistematico significa capacità di vedere modelli e strutture invisibili di azioni intercorrelate che possono impiegare anni per emergere. Un pensatore sistematico riconoscerà come gli eventi sono connessi all’interno dell’organizzazione).</a:t>
            </a:r>
            <a:endParaRPr lang="it-IT" sz="1000" dirty="0" smtClean="0">
              <a:latin typeface="Tw Cen MT" pitchFamily="34" charset="0"/>
            </a:endParaRPr>
          </a:p>
          <a:p>
            <a:pPr marL="228600" indent="-228600" algn="l" rtl="0">
              <a:lnSpc>
                <a:spcPct val="90000"/>
              </a:lnSpc>
            </a:pPr>
            <a:r>
              <a:rPr lang="it-IT" sz="1000" b="1" i="0" u="none">
                <a:solidFill>
                  <a:srgbClr val="000099"/>
                </a:solidFill>
                <a:latin typeface="Tw Cen MT" pitchFamily="34" charset="0"/>
              </a:rPr>
              <a:t>GUIDARE GLI ALTRI VERSO UNA SOCIETÀ VIRTUALE</a:t>
            </a:r>
            <a:r>
              <a:rPr lang="it-IT" sz="1000" b="0" i="0" u="none">
                <a:solidFill>
                  <a:srgbClr val="000099"/>
                </a:solidFill>
                <a:latin typeface="Tw Cen MT" pitchFamily="34" charset="0"/>
              </a:rPr>
              <a:t> </a:t>
            </a:r>
            <a:r>
              <a:rPr lang="it-IT" sz="1000" b="0" i="0" u="none">
                <a:latin typeface="Tw Cen MT" pitchFamily="34" charset="0"/>
              </a:rPr>
              <a:t>(= una rete temporanea di aziende indipendenti legate dall’information technology per condividere abilità, costi e accesso ai mercati di ciascuna, è un’alleanza strategica. Un leader dovrà aiutare il coach e convincere gli altri perché la gerarchia e l’autorità formale sono minimizzate).</a:t>
            </a:r>
            <a:endParaRPr lang="it-IT" sz="1000" dirty="0" smtClean="0">
              <a:latin typeface="Tw Cen MT" pitchFamily="34" charset="0"/>
            </a:endParaRPr>
          </a:p>
          <a:p>
            <a:pPr marL="228600" indent="-228600" algn="l" rtl="0">
              <a:lnSpc>
                <a:spcPct val="90000"/>
              </a:lnSpc>
            </a:pPr>
            <a:r>
              <a:rPr lang="it-IT" sz="1000" b="1" i="0" u="none">
                <a:solidFill>
                  <a:srgbClr val="000099"/>
                </a:solidFill>
                <a:latin typeface="Tw Cen MT" pitchFamily="34" charset="0"/>
              </a:rPr>
              <a:t>OPERARE AGEVOLMENTE IN UNA PIRAMIDE APPIATTITA</a:t>
            </a:r>
            <a:r>
              <a:rPr lang="it-IT" sz="1000" b="0" i="0" u="none">
                <a:solidFill>
                  <a:srgbClr val="000099"/>
                </a:solidFill>
                <a:latin typeface="Tw Cen MT" pitchFamily="34" charset="0"/>
              </a:rPr>
              <a:t> </a:t>
            </a:r>
            <a:r>
              <a:rPr lang="it-IT" sz="1000" b="0" i="0" u="none">
                <a:latin typeface="Tw Cen MT" pitchFamily="34" charset="0"/>
              </a:rPr>
              <a:t>(più leadership e meno management sono richiesti in queste strutture piatte).</a:t>
            </a:r>
            <a:endParaRPr lang="it-IT" sz="1000" dirty="0" smtClean="0">
              <a:latin typeface="Tw Cen MT" pitchFamily="34" charset="0"/>
            </a:endParaRPr>
          </a:p>
          <a:p>
            <a:pPr marL="228600" indent="-228600" algn="l" rtl="0">
              <a:lnSpc>
                <a:spcPct val="90000"/>
              </a:lnSpc>
            </a:pPr>
            <a:r>
              <a:rPr lang="it-IT" sz="1000" b="1" i="0" u="none">
                <a:solidFill>
                  <a:srgbClr val="000099"/>
                </a:solidFill>
                <a:latin typeface="Tw Cen MT" pitchFamily="34" charset="0"/>
              </a:rPr>
              <a:t>ESSERE UN FACILITATORE IN UNA SOCIETÀ REINGEGNERIZZATA </a:t>
            </a:r>
            <a:r>
              <a:rPr lang="it-IT" sz="1000" b="0" i="0" u="none">
                <a:latin typeface="Tw Cen MT" pitchFamily="34" charset="0"/>
              </a:rPr>
              <a:t>(la reingegnerizzazione è la riprogettazione radicale dei processi aziendali per il raggiungimento di sostanziali miglioramenti nelle performance. Richiede una notevole innovazione da parte dei leader. I leader supporteranno, fungeranno da coach e facilitatori piuttosto che supervisori e controllori).</a:t>
            </a:r>
            <a:endParaRPr lang="it-IT" sz="1000" dirty="0" smtClean="0">
              <a:latin typeface="Tw Cen MT" pitchFamily="34" charset="0"/>
            </a:endParaRPr>
          </a:p>
          <a:p>
            <a:pPr marL="228600" indent="-228600" algn="l" rtl="0">
              <a:lnSpc>
                <a:spcPct val="90000"/>
              </a:lnSpc>
            </a:pPr>
            <a:r>
              <a:rPr lang="it-IT" sz="1000" b="1" i="0" u="none">
                <a:solidFill>
                  <a:srgbClr val="000099"/>
                </a:solidFill>
                <a:latin typeface="Tw Cen MT" pitchFamily="34" charset="0"/>
              </a:rPr>
              <a:t>ESSERE UN COSTRUTTORE DI COMUNITÀ </a:t>
            </a:r>
            <a:r>
              <a:rPr lang="it-IT" sz="1000" b="0" i="0" u="none">
                <a:latin typeface="Tw Cen MT" pitchFamily="34" charset="0"/>
              </a:rPr>
              <a:t>(soprattutto se in associazione all’opportunismo strategico. Richiede sia empowerment sia vision. Una vision dovrebbe non solo raggiungere un obiettivo significativo, ma anche costruire una comunità di persone dedicate).</a:t>
            </a:r>
            <a:endParaRPr lang="it-IT" sz="1000" dirty="0" smtClean="0">
              <a:latin typeface="Tw Cen MT" pitchFamily="34" charset="0"/>
            </a:endParaRPr>
          </a:p>
          <a:p>
            <a:pPr marL="228600" indent="-228600" algn="l" rtl="0">
              <a:lnSpc>
                <a:spcPct val="90000"/>
              </a:lnSpc>
            </a:pPr>
            <a:endParaRPr lang="it-IT" sz="1000" dirty="0" smtClean="0">
              <a:latin typeface="Tw Cen MT" pitchFamily="34" charset="0"/>
            </a:endParaRPr>
          </a:p>
          <a:p>
            <a:pPr marL="228600" indent="-228600" algn="l" rtl="0">
              <a:lnSpc>
                <a:spcPct val="90000"/>
              </a:lnSpc>
            </a:pPr>
            <a:r>
              <a:rPr lang="it-IT" sz="1000" b="1" i="0" u="none">
                <a:latin typeface="Tw Cen MT" pitchFamily="34" charset="0"/>
              </a:rPr>
              <a:t>Siete pronti per essere i leader di domani?</a:t>
            </a:r>
          </a:p>
          <a:p>
            <a:pPr marL="228600" indent="-228600" algn="l" rtl="0">
              <a:lnSpc>
                <a:spcPct val="90000"/>
              </a:lnSpc>
            </a:pPr>
            <a:endParaRPr lang="it-IT" sz="1000" b="1" dirty="0" smtClean="0">
              <a:latin typeface="Tw Cen MT" pitchFamily="34" charset="0"/>
            </a:endParaRPr>
          </a:p>
          <a:p>
            <a:pPr marL="228600" indent="-228600" algn="l" rtl="0">
              <a:lnSpc>
                <a:spcPct val="90000"/>
              </a:lnSpc>
            </a:pPr>
            <a:endParaRPr lang="it-IT" altLang="zh-TW" sz="1000" dirty="0" smtClean="0">
              <a:latin typeface="Tw Cen MT" pitchFamily="34" charset="0"/>
            </a:endParaRPr>
          </a:p>
          <a:p>
            <a:pPr marL="225425" indent="-225425" algn="l" rtl="0"/>
            <a:endParaRPr lang="it-IT" sz="1000"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26</a:t>
            </a:fld>
            <a:endParaRPr lang="it-IT" noProof="1" smtClean="0">
              <a:latin typeface="Tw Cen MT"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8600" indent="-228600" algn="l" rtl="0"/>
            <a:r>
              <a:rPr lang="it-IT" b="1" i="0" u="none">
                <a:latin typeface="Tw Cen MT" pitchFamily="34" charset="0"/>
              </a:rPr>
              <a:t>1.</a:t>
            </a:r>
            <a:r>
              <a:rPr lang="it-IT" b="0" i="0" u="none">
                <a:latin typeface="Tw Cen MT" pitchFamily="34" charset="0"/>
              </a:rPr>
              <a:t> </a:t>
            </a:r>
            <a:r>
              <a:rPr lang="it-IT" b="1" i="0" u="none">
                <a:latin typeface="Tw Cen MT" pitchFamily="34" charset="0"/>
              </a:rPr>
              <a:t>Un approccio innovativo alla leadership</a:t>
            </a:r>
            <a:endParaRPr lang="it-IT" b="1" dirty="0" smtClean="0">
              <a:latin typeface="Tw Cen MT" pitchFamily="34" charset="0"/>
            </a:endParaRPr>
          </a:p>
          <a:p>
            <a:pPr marL="228600" indent="-228600" algn="l" rtl="0"/>
            <a:r>
              <a:rPr lang="it-IT" b="0" i="0" u="none">
                <a:latin typeface="Tw Cen MT" pitchFamily="34" charset="0"/>
              </a:rPr>
              <a:t>Ciò significa portare un nuovo pensiero e diverse azioni a come gestite, guidate e svolgete il vostro lavoro. </a:t>
            </a:r>
            <a:endParaRPr lang="it-IT" dirty="0" smtClean="0">
              <a:latin typeface="Tw Cen MT" pitchFamily="34" charset="0"/>
            </a:endParaRPr>
          </a:p>
          <a:p>
            <a:pPr marL="228600" indent="-228600" algn="l" rtl="0"/>
            <a:r>
              <a:rPr lang="it-IT" b="0" i="0" u="none">
                <a:latin typeface="Tw Cen MT" pitchFamily="34" charset="0"/>
              </a:rPr>
              <a:t>- Come potete pensare diversamente al vostro ruolo e alle sfide che voi e la vostra organizzazione affrontate? </a:t>
            </a:r>
            <a:endParaRPr lang="it-IT" dirty="0" smtClean="0">
              <a:latin typeface="Tw Cen MT" pitchFamily="34" charset="0"/>
            </a:endParaRPr>
          </a:p>
          <a:p>
            <a:pPr marL="228600" indent="-228600" algn="l" rtl="0"/>
            <a:r>
              <a:rPr lang="it-IT" b="0" i="0" u="none">
                <a:latin typeface="Tw Cen MT" pitchFamily="34" charset="0"/>
              </a:rPr>
              <a:t>- Cosa potete fare per risolvere problemi arroccati e intrattabili? </a:t>
            </a:r>
            <a:endParaRPr lang="it-IT" dirty="0" smtClean="0">
              <a:latin typeface="Tw Cen MT" pitchFamily="34" charset="0"/>
            </a:endParaRPr>
          </a:p>
          <a:p>
            <a:pPr marL="228600" indent="-228600" algn="l" rtl="0"/>
            <a:r>
              <a:rPr lang="it-IT" b="0" i="0" u="none">
                <a:latin typeface="Tw Cen MT" pitchFamily="34" charset="0"/>
              </a:rPr>
              <a:t>- Come potete essere agili e veloci in assenza di informazioni o prevedibilità?</a:t>
            </a:r>
          </a:p>
          <a:p>
            <a:pPr marL="228600" indent="-228600" algn="l" rtl="0"/>
            <a:endParaRPr lang="it-IT" dirty="0" smtClean="0">
              <a:latin typeface="Tw Cen MT" pitchFamily="34" charset="0"/>
            </a:endParaRPr>
          </a:p>
          <a:p>
            <a:pPr marL="228600" indent="-228600" algn="l" rtl="0"/>
            <a:r>
              <a:rPr lang="it-IT" b="1" i="0" u="none">
                <a:latin typeface="Tw Cen MT" pitchFamily="34" charset="0"/>
              </a:rPr>
              <a:t>2.</a:t>
            </a:r>
            <a:r>
              <a:rPr lang="it-IT" b="0" i="0" u="none">
                <a:latin typeface="Tw Cen MT" pitchFamily="34" charset="0"/>
              </a:rPr>
              <a:t> </a:t>
            </a:r>
            <a:r>
              <a:rPr lang="it-IT" b="1" i="0" u="none">
                <a:latin typeface="Tw Cen MT" pitchFamily="34" charset="0"/>
              </a:rPr>
              <a:t>Leadership per l’innovazione</a:t>
            </a:r>
            <a:endParaRPr lang="it-IT" b="1" dirty="0" smtClean="0">
              <a:latin typeface="Tw Cen MT" pitchFamily="34" charset="0"/>
            </a:endParaRPr>
          </a:p>
          <a:p>
            <a:pPr marL="228600" indent="-228600" algn="l" rtl="0"/>
            <a:r>
              <a:rPr lang="it-IT" b="0" i="0" u="none">
                <a:latin typeface="Tw Cen MT" pitchFamily="34" charset="0"/>
              </a:rPr>
              <a:t>I leader devono imparare a creare un clima organizzativo in cui gli altri applichino un pensiero innovativo alla risoluzione dei problemi e sviluppino nuovi prodotti e servizi. Si tratta di sviluppare una cultura dell’innovazione, non di assumere poche persone creative isolate. </a:t>
            </a:r>
            <a:endParaRPr lang="it-IT" dirty="0" smtClean="0">
              <a:latin typeface="Tw Cen MT" pitchFamily="34" charset="0"/>
            </a:endParaRPr>
          </a:p>
          <a:p>
            <a:pPr marL="228600" indent="-228600" algn="l" rtl="0"/>
            <a:r>
              <a:rPr lang="it-IT" b="0" i="0" u="none">
                <a:latin typeface="Tw Cen MT" pitchFamily="34" charset="0"/>
              </a:rPr>
              <a:t>- Come potete aiutare gli altri a pensare diversamente e lavorare in modo da raccogliere le sfide? </a:t>
            </a:r>
            <a:endParaRPr lang="it-IT" dirty="0" smtClean="0">
              <a:latin typeface="Tw Cen MT" pitchFamily="34" charset="0"/>
            </a:endParaRPr>
          </a:p>
          <a:p>
            <a:pPr marL="228600" indent="-228600" algn="l" rtl="0"/>
            <a:r>
              <a:rPr lang="it-IT" b="0" i="0" u="none">
                <a:latin typeface="Tw Cen MT" pitchFamily="34" charset="0"/>
              </a:rPr>
              <a:t>- Cosa può essere fatto per l’innovazione quando tutte le risorse sono esaurite e vincolate?</a:t>
            </a:r>
            <a:endParaRPr lang="it-IT" dirty="0" smtClean="0">
              <a:latin typeface="Tw Cen MT" pitchFamily="34" charset="0"/>
            </a:endParaRPr>
          </a:p>
          <a:p>
            <a:pPr marL="228600" indent="-228600" algn="l" rtl="0"/>
            <a:r>
              <a:rPr lang="it-IT" b="0" i="0" u="none">
                <a:latin typeface="Tw Cen MT" pitchFamily="34" charset="0"/>
              </a:rPr>
              <a:t>- Come potete sopravvivere e vincere la concorrenza?</a:t>
            </a:r>
          </a:p>
          <a:p>
            <a:pPr marL="228600" indent="-228600" algn="l" rtl="0"/>
            <a:endParaRPr lang="it-IT" altLang="zh-TW" dirty="0" smtClean="0">
              <a:latin typeface="Tw Cen MT" pitchFamily="34" charset="0"/>
            </a:endParaRP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27</a:t>
            </a:fld>
            <a:endParaRPr lang="it-IT" noProof="1" smtClean="0">
              <a:latin typeface="Tw Cen MT"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613250"/>
            <a:ext cx="5976938" cy="4605338"/>
          </a:xfrm>
          <a:noFill/>
          <a:ln/>
        </p:spPr>
        <p:txBody>
          <a:bodyPr/>
          <a:lstStyle/>
          <a:p>
            <a:pPr marL="228600" indent="-228600" algn="l" rtl="0"/>
            <a:r>
              <a:rPr lang="it-IT" sz="1100" b="1" i="0" u="none">
                <a:latin typeface="Tw Cen MT" pitchFamily="34" charset="0"/>
              </a:rPr>
              <a:t>Incoraggiamento organizzativo</a:t>
            </a:r>
            <a:r>
              <a:rPr lang="it-IT" sz="1100" b="0" i="0" u="none">
                <a:latin typeface="Tw Cen MT" pitchFamily="34" charset="0"/>
              </a:rPr>
              <a:t>. Una cultura organizzativa innovativa ha una visione condivisa dell’innovazione; mostra un giudizio leale, costruttivo elle idee; premia e riconosce il lavoro innovativo; e dispone di meccanismi per incoraggiare e sviluppare un flusso attivo di idee.</a:t>
            </a:r>
          </a:p>
          <a:p>
            <a:pPr marL="228600" indent="-228600" algn="l" rtl="0"/>
            <a:r>
              <a:rPr lang="it-IT" sz="1100" b="1" i="0" u="none">
                <a:latin typeface="Tw Cen MT" pitchFamily="34" charset="0"/>
              </a:rPr>
              <a:t>Assenza di impedimenti organizzativi</a:t>
            </a:r>
            <a:r>
              <a:rPr lang="it-IT" sz="1100" b="0" i="0" u="none">
                <a:latin typeface="Tw Cen MT" pitchFamily="34" charset="0"/>
              </a:rPr>
              <a:t>. Una cultura che incoraggia l’innovazione è una cultura i cui leader rimuovono attivamente le barriere organizzative all’innovazione. I problemi politici interni, le critiche dure alle nuove idee, la concorrenza interna distruttiva sono minimizzati o eliminati. Altri impedimenti all’innovazione comprendono: un evitamento del rischio, una paura del fallimento, un’eccessiva enfasi dello status quo e processi esistenti che distruggono le nuove idee.</a:t>
            </a:r>
          </a:p>
          <a:p>
            <a:pPr marL="228600" indent="-228600" algn="l" rtl="0"/>
            <a:r>
              <a:rPr lang="it-IT" sz="1100" b="1" i="0" u="none">
                <a:latin typeface="Tw Cen MT" pitchFamily="34" charset="0"/>
              </a:rPr>
              <a:t>Incoraggiamento della leadership</a:t>
            </a:r>
            <a:r>
              <a:rPr lang="it-IT" sz="1100" b="0" i="0" u="none">
                <a:latin typeface="Tw Cen MT" pitchFamily="34" charset="0"/>
              </a:rPr>
              <a:t>. I leader innovativi mostrano supporto e fiducia nel lavoro e nei contributi preziosi di ognuno. Alimentano - e promuovono- persone creative. I leader incoraggiano l’innovazione quando proteggono e partecipano al processo dell’innovazione neutralizzando le persone negative, cercando sistemi aziendali e risposte che annullano l’innovazione e utilizzando il pensiero innovativo nel proprio lavoro.</a:t>
            </a:r>
          </a:p>
          <a:p>
            <a:pPr marL="228600" indent="-228600" algn="l" rtl="0"/>
            <a:r>
              <a:rPr lang="it-IT" sz="1100" b="1" i="0" u="none">
                <a:latin typeface="Tw Cen MT" pitchFamily="34" charset="0"/>
              </a:rPr>
              <a:t>Risorse sufficienti</a:t>
            </a:r>
            <a:r>
              <a:rPr lang="it-IT" sz="1100" b="0" i="0" u="none">
                <a:latin typeface="Tw Cen MT" pitchFamily="34" charset="0"/>
              </a:rPr>
              <a:t>. L’innovazione diventa una priorità quando le persone hanno accesso alle risorse appropriate, inclusi fondi, materiali, strutture e informazioni.</a:t>
            </a:r>
          </a:p>
          <a:p>
            <a:pPr marL="228600" indent="-228600" algn="l" rtl="0"/>
            <a:r>
              <a:rPr lang="it-IT" sz="1100" b="1" i="0" u="none">
                <a:latin typeface="Tw Cen MT" pitchFamily="34" charset="0"/>
              </a:rPr>
              <a:t>Carico di lavoro realistico</a:t>
            </a:r>
            <a:r>
              <a:rPr lang="it-IT" sz="1100" b="0" i="0" u="none">
                <a:latin typeface="Tw Cen MT" pitchFamily="34" charset="0"/>
              </a:rPr>
              <a:t>. Le aspettative sulla produttività dovrebbero essere realistiche e libere da ogni pressione temporale estrema o distrazione.</a:t>
            </a:r>
            <a:endParaRPr lang="it-IT" sz="1100" dirty="0" smtClean="0">
              <a:latin typeface="Tw Cen MT" pitchFamily="34" charset="0"/>
            </a:endParaRPr>
          </a:p>
          <a:p>
            <a:pPr marL="228600" indent="-228600" algn="l" rtl="0"/>
            <a:r>
              <a:rPr lang="it-IT" sz="1100" b="1" i="0" u="none">
                <a:latin typeface="Tw Cen MT" pitchFamily="34" charset="0"/>
              </a:rPr>
              <a:t>Libertà</a:t>
            </a:r>
            <a:r>
              <a:rPr lang="it-IT" sz="1100" b="0" i="0" u="none">
                <a:latin typeface="Tw Cen MT" pitchFamily="34" charset="0"/>
              </a:rPr>
              <a:t>. L’innovazione si espande se le persone percepiscono un senso di libertà nel decidere quale lavoro svolgere o come svolgerlo. È giusto (anche necessario) imporre alcuni vincoli, come i tempi o i costi, ma non imporre vincoli all’approccio.</a:t>
            </a:r>
          </a:p>
          <a:p>
            <a:pPr marL="228600" indent="-228600" algn="l" rtl="0"/>
            <a:r>
              <a:rPr lang="it-IT" sz="1100" b="1" i="0" u="none">
                <a:latin typeface="Tw Cen MT" pitchFamily="34" charset="0"/>
              </a:rPr>
              <a:t>Lavoro sfidante</a:t>
            </a:r>
            <a:r>
              <a:rPr lang="it-IT" sz="1100" b="0" i="0" u="none">
                <a:latin typeface="Tw Cen MT" pitchFamily="34" charset="0"/>
              </a:rPr>
              <a:t>. Un senso di sfida da parte del lavoro su progetti importanti porta all’innovazione e alla produttività. Fissare obiettivi eccessivi e assegnare compiti difficili - ma assicurarsi che i sistemi e le strutture che supportano l’innovazione siano a servizio anche del lavoro.</a:t>
            </a:r>
          </a:p>
          <a:p>
            <a:pPr marL="228600" indent="-228600" algn="l" rtl="0"/>
            <a:r>
              <a:rPr lang="it-IT" sz="1100" b="1" i="0" u="none">
                <a:latin typeface="Tw Cen MT" pitchFamily="34" charset="0"/>
              </a:rPr>
              <a:t>Lavoro di squadra e collaborazione</a:t>
            </a:r>
            <a:r>
              <a:rPr lang="it-IT" sz="1100" b="0" i="0" u="none">
                <a:latin typeface="Tw Cen MT" pitchFamily="34" charset="0"/>
              </a:rPr>
              <a:t>. Le persone in organizzazioni innovative comunicano bene, sono aperte alle idee degli altri e si supportano a vicenda in un lavoro condiviso. Stabilire spazi e processi che incoraggino l’interazione, il facile scambio di idee, il divertimento e il gioco serio.</a:t>
            </a:r>
          </a:p>
          <a:p>
            <a:pPr marL="228600" indent="-228600" algn="l" rtl="0"/>
            <a:endParaRPr lang="it-IT" altLang="zh-TW" sz="1100"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28</a:t>
            </a:fld>
            <a:endParaRPr lang="it-IT" noProof="1" smtClean="0">
              <a:latin typeface="Tw Cen MT"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29</a:t>
            </a:fld>
            <a:endParaRPr lang="it-IT" noProof="1" smtClean="0">
              <a:latin typeface="Tw Cen MT"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3</a:t>
            </a:fld>
            <a:endParaRPr lang="it-IT" noProof="1" smtClean="0">
              <a:latin typeface="Tw Cen MT"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it-IT"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30</a:t>
            </a:fld>
            <a:endParaRPr lang="it-IT" noProof="1" smtClean="0">
              <a:latin typeface="Tw Cen MT"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31</a:t>
            </a:fld>
            <a:endParaRPr lang="it-IT" noProof="1" smtClean="0">
              <a:latin typeface="Tw Cen MT"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32</a:t>
            </a:fld>
            <a:endParaRPr lang="it-IT" noProof="1" smtClean="0">
              <a:latin typeface="Tw Cen MT"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33</a:t>
            </a:fld>
            <a:endParaRPr lang="it-IT" noProof="1" smtClean="0">
              <a:latin typeface="Tw Cen MT"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34</a:t>
            </a:fld>
            <a:endParaRPr lang="it-IT" noProof="1" smtClean="0">
              <a:latin typeface="Tw Cen MT"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it-IT"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35</a:t>
            </a:fld>
            <a:endParaRPr lang="it-IT" noProof="1" smtClean="0">
              <a:latin typeface="Tw Cen MT"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lnSpc>
                <a:spcPct val="80000"/>
              </a:lnSpc>
            </a:pPr>
            <a:r>
              <a:rPr lang="it-IT" b="0" i="0" u="none" dirty="0">
                <a:latin typeface="Tw Cen MT" pitchFamily="34" charset="0"/>
              </a:rPr>
              <a:t>Un’importante nuova spinta alla comprensione della leadership è guardarla come un rapporto a lungo termine, o un partenariato, tra leader e membri di un gruppo. </a:t>
            </a:r>
          </a:p>
          <a:p>
            <a:pPr algn="l" rtl="0">
              <a:lnSpc>
                <a:spcPct val="80000"/>
              </a:lnSpc>
            </a:pPr>
            <a:r>
              <a:rPr lang="it-IT" b="0" i="0" u="none" dirty="0">
                <a:latin typeface="Tw Cen MT" pitchFamily="34" charset="0"/>
              </a:rPr>
              <a:t>La caratteristica comune dei leader è la loro abilità a ispirare e stimolare gli altri a raggiungere obiettivi utili. </a:t>
            </a:r>
          </a:p>
          <a:p>
            <a:pPr algn="l" rtl="0">
              <a:lnSpc>
                <a:spcPct val="80000"/>
              </a:lnSpc>
            </a:pPr>
            <a:r>
              <a:rPr lang="it-IT" b="0" i="0" u="none" dirty="0">
                <a:latin typeface="Tw Cen MT" pitchFamily="34" charset="0"/>
              </a:rPr>
              <a:t>Ispirare, influenzare e motivare le persone per raggiungere cambiamenti costruttivi significa esercitare una leadership.</a:t>
            </a:r>
          </a:p>
          <a:p>
            <a:pPr algn="l" rtl="0">
              <a:lnSpc>
                <a:spcPct val="80000"/>
              </a:lnSpc>
            </a:pPr>
            <a:r>
              <a:rPr lang="it-IT" b="0" i="0" u="none" dirty="0">
                <a:latin typeface="Tw Cen MT" pitchFamily="34" charset="0"/>
              </a:rPr>
              <a:t>Le persone che riescono a compiere questi atti importanti praticano una leadership.</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4</a:t>
            </a:fld>
            <a:endParaRPr lang="it-IT" noProof="1" smtClean="0">
              <a:latin typeface="Tw Cen MT"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757266"/>
            <a:ext cx="5976938" cy="4605338"/>
          </a:xfrm>
          <a:noFill/>
          <a:ln/>
        </p:spPr>
        <p:txBody>
          <a:bodyPr/>
          <a:lstStyle/>
          <a:p>
            <a:pPr algn="l" rtl="0">
              <a:lnSpc>
                <a:spcPct val="80000"/>
              </a:lnSpc>
            </a:pPr>
            <a:r>
              <a:rPr lang="it-IT" sz="1100" b="1" i="0" u="none">
                <a:latin typeface="Tw Cen MT" pitchFamily="34" charset="0"/>
              </a:rPr>
              <a:t>Fiducia in sé: </a:t>
            </a:r>
            <a:r>
              <a:rPr lang="it-IT" sz="1100" b="0" i="0" u="none">
                <a:latin typeface="Tw Cen MT" pitchFamily="34" charset="0"/>
              </a:rPr>
              <a:t>è importante per il leader avere realisticamente fiducia in sé. Un leader che ha fiducia in sé senza vantarsi troppo o essere arrogante, inspira fiducia nei membri del team. La fiducia in sé è stato il primo tratto di leadership individuato dai ricercatori.</a:t>
            </a:r>
          </a:p>
          <a:p>
            <a:pPr algn="l" rtl="0">
              <a:lnSpc>
                <a:spcPct val="80000"/>
              </a:lnSpc>
            </a:pPr>
            <a:r>
              <a:rPr lang="it-IT" sz="1100" b="1" i="0" u="none">
                <a:latin typeface="Tw Cen MT" pitchFamily="34" charset="0"/>
              </a:rPr>
              <a:t>Onestà, integrità e credibilità: </a:t>
            </a:r>
            <a:r>
              <a:rPr lang="it-IT" sz="1100" b="0" i="0" u="none">
                <a:latin typeface="Tw Cen MT" pitchFamily="34" charset="0"/>
              </a:rPr>
              <a:t>i membri del gruppo credono che i leader debbano mostrare onestà, integrità e credibilità. Anche i leader pensano che l’onestà faccia la differenza nella loro efficacia.</a:t>
            </a:r>
          </a:p>
          <a:p>
            <a:pPr algn="l" rtl="0">
              <a:lnSpc>
                <a:spcPct val="80000"/>
              </a:lnSpc>
            </a:pPr>
            <a:r>
              <a:rPr lang="it-IT" sz="1100" b="1" i="0" u="none">
                <a:latin typeface="Tw Cen MT" pitchFamily="34" charset="0"/>
              </a:rPr>
              <a:t>Ascendete: </a:t>
            </a:r>
            <a:r>
              <a:rPr lang="it-IT" sz="1100" b="0" i="0" u="none">
                <a:latin typeface="Tw Cen MT" pitchFamily="34" charset="0"/>
              </a:rPr>
              <a:t>una persona dal carattere dominante impone la propria volontà agli altri. Di conseguenza, un leader dal carattere dominante è spesso visto come dispotico e prepotente.</a:t>
            </a:r>
          </a:p>
          <a:p>
            <a:pPr algn="l" rtl="0">
              <a:lnSpc>
                <a:spcPct val="80000"/>
              </a:lnSpc>
            </a:pPr>
            <a:r>
              <a:rPr lang="it-IT" sz="1100" b="1" i="0" u="none">
                <a:latin typeface="Tw Cen MT" pitchFamily="34" charset="0"/>
              </a:rPr>
              <a:t>Estroversione: </a:t>
            </a:r>
            <a:r>
              <a:rPr lang="it-IT" sz="1100" b="0" i="0" u="none">
                <a:latin typeface="Tw Cen MT" pitchFamily="34" charset="0"/>
              </a:rPr>
              <a:t>aiuta i leader nella maggior parte delle situazioni a essere socievoli e amichevoli. È più probabile che gli estroversi vogliano assumere un ruolo di leadership e partecipare alle attività di gruppo.</a:t>
            </a:r>
          </a:p>
          <a:p>
            <a:pPr algn="l" rtl="0">
              <a:lnSpc>
                <a:spcPct val="80000"/>
              </a:lnSpc>
            </a:pPr>
            <a:r>
              <a:rPr lang="it-IT" sz="1100" b="1" i="0" u="none">
                <a:latin typeface="Tw Cen MT" pitchFamily="34" charset="0"/>
              </a:rPr>
              <a:t>Determinazione: </a:t>
            </a:r>
            <a:r>
              <a:rPr lang="it-IT" sz="1100" b="0" i="0" u="none">
                <a:latin typeface="Tw Cen MT" pitchFamily="34" charset="0"/>
              </a:rPr>
              <a:t>fa riferimento all’essere schietto nell’esprimere le richieste, le opinioni, i sentimenti e gli atteggiamenti. La determinazione aiuta i leader a compiere molti compiti e raggiungere obiettivi.</a:t>
            </a:r>
          </a:p>
          <a:p>
            <a:pPr algn="l" rtl="0">
              <a:lnSpc>
                <a:spcPct val="80000"/>
              </a:lnSpc>
            </a:pPr>
            <a:r>
              <a:rPr lang="it-IT" sz="1100" b="1" i="0" u="none">
                <a:latin typeface="Tw Cen MT" pitchFamily="34" charset="0"/>
              </a:rPr>
              <a:t>Stabilità emotiva: </a:t>
            </a:r>
            <a:r>
              <a:rPr lang="it-IT" sz="1100" b="0" i="0" u="none">
                <a:latin typeface="Tw Cen MT" pitchFamily="34" charset="0"/>
              </a:rPr>
              <a:t>fa riferimento all’abilità di controllare le emozioni al punto che le risposte emotive siano consone all’occasione. Le emozioni associate a una bassa stabilità emotiva comprendono l’ansia, la depressione, la rabbia, l’imbarazzo e la preoccupazione.</a:t>
            </a:r>
          </a:p>
          <a:p>
            <a:pPr algn="l" rtl="0">
              <a:lnSpc>
                <a:spcPct val="80000"/>
              </a:lnSpc>
            </a:pPr>
            <a:r>
              <a:rPr lang="it-IT" sz="1100" b="1" i="0" u="none">
                <a:latin typeface="Tw Cen MT" pitchFamily="34" charset="0"/>
              </a:rPr>
              <a:t>Entusiasmo: </a:t>
            </a:r>
            <a:r>
              <a:rPr lang="it-IT" sz="1100" b="0" i="0" u="none">
                <a:latin typeface="Tw Cen MT" pitchFamily="34" charset="0"/>
              </a:rPr>
              <a:t>in quasi tutte le situazioni, il leader deve essere entusiasta, perché i membri del gruppo tendono a rispondere positivamente all’entusiasmo, in parte perché l’entusiasmo può essere percepito come un riconoscimento del comportamento costruttivo e aiuta a costruire buoni rapporti con i membri del team.</a:t>
            </a:r>
          </a:p>
          <a:p>
            <a:pPr algn="l" rtl="0">
              <a:lnSpc>
                <a:spcPct val="80000"/>
              </a:lnSpc>
            </a:pPr>
            <a:r>
              <a:rPr lang="it-IT" sz="1100" b="1" i="0" u="none">
                <a:latin typeface="Tw Cen MT" pitchFamily="34" charset="0"/>
              </a:rPr>
              <a:t>Senso dello humor</a:t>
            </a:r>
            <a:r>
              <a:rPr lang="it-IT" sz="1100" b="0" i="0" u="none">
                <a:latin typeface="Tw Cen MT" pitchFamily="34" charset="0"/>
              </a:rPr>
              <a:t>: l’utilizzo efficace dello humor è considerato una parte importante del ruolo di un leader. Lo humor aiuta ad alleviare le tensioni e la noia e a smorzare l’ostilità e aiuta i leader anche a risolvere le tensioni e smorzare i conflitti.</a:t>
            </a:r>
          </a:p>
          <a:p>
            <a:pPr algn="l" rtl="0">
              <a:lnSpc>
                <a:spcPct val="80000"/>
              </a:lnSpc>
            </a:pPr>
            <a:r>
              <a:rPr lang="it-IT" sz="1100" b="1" i="0" u="none">
                <a:latin typeface="Tw Cen MT" pitchFamily="34" charset="0"/>
              </a:rPr>
              <a:t>Calore: </a:t>
            </a:r>
            <a:r>
              <a:rPr lang="it-IT" sz="1100" b="0" i="0" u="none">
                <a:latin typeface="Tw Cen MT" pitchFamily="34" charset="0"/>
              </a:rPr>
              <a:t>facilita la creazione dei rapporti con i membri del gruppo, è la chiave del carisma e allo stesso tempo è un tratto che facilita il supporto emotivo ai membri del gruppo.</a:t>
            </a:r>
          </a:p>
          <a:p>
            <a:pPr algn="l" rtl="0">
              <a:lnSpc>
                <a:spcPct val="80000"/>
              </a:lnSpc>
            </a:pPr>
            <a:r>
              <a:rPr lang="it-IT" sz="1100" b="1" i="0" u="none">
                <a:latin typeface="Tw Cen MT" pitchFamily="34" charset="0"/>
              </a:rPr>
              <a:t>Elevata tolleranza per la frustrazione: </a:t>
            </a:r>
            <a:r>
              <a:rPr lang="it-IT" sz="1100" b="0" i="0" u="none">
                <a:latin typeface="Tw Cen MT" pitchFamily="34" charset="0"/>
              </a:rPr>
              <a:t>fa riferimento alla capacità di far fronte agli ostacoli che impediscono il raggiungimento degli obiettivi; questo tratto è importante perché un leader si scontra con molta frustrazione.</a:t>
            </a:r>
          </a:p>
          <a:p>
            <a:pPr algn="l" rtl="0">
              <a:lnSpc>
                <a:spcPct val="80000"/>
              </a:lnSpc>
            </a:pPr>
            <a:r>
              <a:rPr lang="it-IT" sz="1100" b="1" i="0" u="none">
                <a:latin typeface="Tw Cen MT" pitchFamily="34" charset="0"/>
              </a:rPr>
              <a:t>Auto-consapevolezza e auto-obiettività: </a:t>
            </a:r>
            <a:r>
              <a:rPr lang="it-IT" sz="1100" b="0" i="0" u="none">
                <a:latin typeface="Tw Cen MT" pitchFamily="34" charset="0"/>
              </a:rPr>
              <a:t>significa che i leader efficaci sono consapevoli dei propri punti di forza e dei propri limiti; questa consapevolezza consente loro di capitalizzare i propri punti di forza e di sviluppare le proprie debolezze.</a:t>
            </a:r>
            <a:endParaRPr lang="it-IT" altLang="zh-TW" sz="1100" dirty="0" smtClean="0">
              <a:latin typeface="Tw Cen MT" pitchFamily="34" charset="0"/>
            </a:endParaRPr>
          </a:p>
          <a:p>
            <a:pPr marL="225425" indent="-225425" algn="l" rtl="0"/>
            <a:endParaRPr lang="it-IT" sz="1100"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5</a:t>
            </a:fld>
            <a:endParaRPr lang="it-IT" noProof="1" smtClean="0">
              <a:latin typeface="Tw Cen MT"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lnSpc>
                <a:spcPct val="80000"/>
              </a:lnSpc>
            </a:pPr>
            <a:r>
              <a:rPr lang="it-IT" b="1" i="0" u="none">
                <a:latin typeface="Tw Cen MT" pitchFamily="34" charset="0"/>
              </a:rPr>
              <a:t>Iniziativa: </a:t>
            </a:r>
            <a:r>
              <a:rPr lang="it-IT" b="0" i="0" u="none">
                <a:latin typeface="Tw Cen MT" pitchFamily="34" charset="0"/>
              </a:rPr>
              <a:t>fa riferimento al fatto di implementare delle azioni senza il supporto e l’incoraggiamento degli altri.</a:t>
            </a:r>
          </a:p>
          <a:p>
            <a:pPr algn="l" rtl="0">
              <a:lnSpc>
                <a:spcPct val="80000"/>
              </a:lnSpc>
            </a:pPr>
            <a:r>
              <a:rPr lang="it-IT" b="1" i="0" u="none">
                <a:latin typeface="Tw Cen MT" pitchFamily="34" charset="0"/>
              </a:rPr>
              <a:t>Sensibilità verso gli altri ed empatia: </a:t>
            </a:r>
            <a:r>
              <a:rPr lang="it-IT" b="0" i="0" u="none">
                <a:latin typeface="Tw Cen MT" pitchFamily="34" charset="0"/>
              </a:rPr>
              <a:t>vuol dire comprendere chi sono i membri del gruppo, qual è la loro posizione in merito ai problemi e come meglio comunicare con loro e influenzarli. Il raggiungimento della sensibilità verso gli altri richiede empatia, la capacità di mettersi nei panni dell’altra persona.</a:t>
            </a:r>
          </a:p>
          <a:p>
            <a:pPr algn="l" rtl="0">
              <a:lnSpc>
                <a:spcPct val="80000"/>
              </a:lnSpc>
            </a:pPr>
            <a:r>
              <a:rPr lang="it-IT" b="1" i="0" u="none">
                <a:latin typeface="Tw Cen MT" pitchFamily="34" charset="0"/>
              </a:rPr>
              <a:t>Flessibilità e adattabilità: </a:t>
            </a:r>
            <a:r>
              <a:rPr lang="it-IT" b="0" i="0" u="none">
                <a:latin typeface="Tw Cen MT" pitchFamily="34" charset="0"/>
              </a:rPr>
              <a:t>è la capacità di adattarsi alle diverse situazioni; i leader flessibili sono in grado di adattarsi alle esigenze delle diverse situazioni, senza il tratto della flessibilità una persona potrebbe essere un leader efficace solo in una o due situazioni.</a:t>
            </a:r>
          </a:p>
          <a:p>
            <a:pPr algn="l" rtl="0">
              <a:lnSpc>
                <a:spcPct val="80000"/>
              </a:lnSpc>
            </a:pPr>
            <a:r>
              <a:rPr lang="it-IT" b="1" i="0" u="none">
                <a:latin typeface="Tw Cen MT" pitchFamily="34" charset="0"/>
              </a:rPr>
              <a:t>Posizione interna di controllo: </a:t>
            </a:r>
            <a:r>
              <a:rPr lang="it-IT" b="0" i="0" u="none">
                <a:latin typeface="Tw Cen MT" pitchFamily="34" charset="0"/>
              </a:rPr>
              <a:t>aiuta un leader nel ruolo di persona che si assume delle responsabilità perché il leader crede fondamentalmente nella propria capacità innata di farsi carico delle responsabilità; una posizione interna di controllo è strettamente legata alla fiducia in sé.</a:t>
            </a:r>
          </a:p>
          <a:p>
            <a:pPr algn="l" rtl="0">
              <a:lnSpc>
                <a:spcPct val="80000"/>
              </a:lnSpc>
            </a:pPr>
            <a:r>
              <a:rPr lang="it-IT" b="1" i="0" u="none">
                <a:latin typeface="Tw Cen MT" pitchFamily="34" charset="0"/>
              </a:rPr>
              <a:t>Coraggio: </a:t>
            </a:r>
            <a:r>
              <a:rPr lang="it-IT" b="0" i="0" u="none">
                <a:latin typeface="Tw Cen MT" pitchFamily="34" charset="0"/>
              </a:rPr>
              <a:t>i leader devono avere coraggio per raccogliere le sfide di assumersi rischi prudenti e prendere iniziative in generale. Devono anche affrontare le responsabilità ed essere disposti a mettere in gioco la propria reputazione.</a:t>
            </a:r>
          </a:p>
          <a:p>
            <a:pPr algn="l" rtl="0">
              <a:lnSpc>
                <a:spcPct val="80000"/>
              </a:lnSpc>
            </a:pPr>
            <a:r>
              <a:rPr lang="it-IT" b="1" i="0" u="none">
                <a:latin typeface="Tw Cen MT" pitchFamily="34" charset="0"/>
              </a:rPr>
              <a:t>Capacità di recupero: </a:t>
            </a:r>
            <a:r>
              <a:rPr lang="it-IT" b="0" i="0" u="none">
                <a:latin typeface="Tw Cen MT" pitchFamily="34" charset="0"/>
              </a:rPr>
              <a:t>significa che il leader rappresenta un esempio per i membri del team non crollando, ad esempio, quando qualcosa va storto; invece il leader cerca di svolgere l’attività come al solito. </a:t>
            </a:r>
            <a:endParaRPr lang="it-IT" altLang="zh-TW" b="1" dirty="0" smtClean="0">
              <a:latin typeface="Tw Cen MT" pitchFamily="34" charset="0"/>
            </a:endParaRP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6</a:t>
            </a:fld>
            <a:endParaRPr lang="it-IT" noProof="1" smtClean="0">
              <a:latin typeface="Tw Cen MT"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algn="l" rtl="0"/>
            <a:r>
              <a:rPr lang="it-IT" sz="1200" b="1" i="0" u="none" kern="1200">
                <a:solidFill>
                  <a:schemeClr val="tx1"/>
                </a:solidFill>
                <a:effectLst/>
                <a:latin typeface="Tw Cen MT" pitchFamily="34" charset="-18"/>
                <a:ea typeface="+mn-ea"/>
                <a:cs typeface="+mn-cs"/>
              </a:rPr>
              <a:t>INTELLIGENZA (TEORIA DELLE RISORSE COGNITIVE) </a:t>
            </a:r>
            <a:r>
              <a:rPr lang="it-IT" sz="1200" b="0" i="0" u="none" kern="1200">
                <a:solidFill>
                  <a:schemeClr val="tx1"/>
                </a:solidFill>
                <a:effectLst/>
                <a:latin typeface="Tw Cen MT" pitchFamily="34" charset="-18"/>
                <a:ea typeface="+mn-ea"/>
                <a:cs typeface="+mn-cs"/>
              </a:rPr>
              <a:t>La teoria si basa su </a:t>
            </a:r>
            <a:r>
              <a:rPr lang="it-IT" sz="1200" b="0" i="0" u="sng" kern="1200">
                <a:solidFill>
                  <a:schemeClr val="tx1"/>
                </a:solidFill>
                <a:effectLst/>
                <a:latin typeface="Tw Cen MT" pitchFamily="34" charset="-18"/>
                <a:ea typeface="+mn-ea"/>
                <a:cs typeface="+mn-cs"/>
              </a:rPr>
              <a:t>due assunzioni chiave</a:t>
            </a:r>
            <a:r>
              <a:rPr lang="it-IT" sz="1200" b="0" i="0" u="none" kern="1200">
                <a:solidFill>
                  <a:schemeClr val="tx1"/>
                </a:solidFill>
                <a:effectLst/>
                <a:latin typeface="Tw Cen MT" pitchFamily="34" charset="-18"/>
                <a:ea typeface="+mn-ea"/>
                <a:cs typeface="+mn-cs"/>
              </a:rPr>
              <a:t>: (1) i leader intelligenti e competenti elaborano piani, decisioni e strategie più efficaci; (2) i leader di gruppi di lavoro comunicano i propri piani, decisioni e strategie d’azione principalmente sotto forma di comportamento direttivo.</a:t>
            </a:r>
            <a:endParaRPr lang="it-IT" sz="1200" kern="1200" dirty="0" smtClean="0">
              <a:solidFill>
                <a:schemeClr val="tx1"/>
              </a:solidFill>
              <a:effectLst/>
              <a:latin typeface="Tw Cen MT" pitchFamily="34" charset="-18"/>
              <a:ea typeface="+mn-ea"/>
              <a:cs typeface="+mn-cs"/>
            </a:endParaRPr>
          </a:p>
          <a:p>
            <a:pPr algn="l" rtl="0"/>
            <a:r>
              <a:rPr lang="it-IT" sz="1200" b="0" i="0" u="none" kern="1200">
                <a:solidFill>
                  <a:schemeClr val="tx1"/>
                </a:solidFill>
                <a:effectLst/>
                <a:latin typeface="Tw Cen MT" pitchFamily="34" charset="-18"/>
                <a:ea typeface="+mn-ea"/>
                <a:cs typeface="+mn-cs"/>
              </a:rPr>
              <a:t>Ipotesi: (1) Se un leader è stressato, le abilità intellettive saranno deviate dal compito. Di conseguenza, le misure dell’intelligenza e delle competenze di un leader non saranno correlate alle performance del gruppo quando il leader è stressato; (2) le abilità intellettive dei leader direttivi saranno maggiormente collegate alle performance del gruppo; (3) le abilità intellettive dei leader direttivi saranno maggiormente correlate alle performance del gruppo rispetto ai leader non direttivi.</a:t>
            </a:r>
            <a:endParaRPr lang="it-IT" sz="1200" kern="1200" dirty="0" smtClean="0">
              <a:solidFill>
                <a:schemeClr val="tx1"/>
              </a:solidFill>
              <a:effectLst/>
              <a:latin typeface="Tw Cen MT" pitchFamily="34" charset="-18"/>
              <a:ea typeface="+mn-ea"/>
              <a:cs typeface="+mn-cs"/>
            </a:endParaRPr>
          </a:p>
          <a:p>
            <a:pPr algn="l" rtl="0"/>
            <a:r>
              <a:rPr lang="it-IT" sz="1200" b="1" i="0" u="none" kern="1200">
                <a:solidFill>
                  <a:schemeClr val="tx1"/>
                </a:solidFill>
                <a:effectLst/>
                <a:latin typeface="Tw Cen MT" pitchFamily="34" charset="-18"/>
                <a:ea typeface="+mn-ea"/>
                <a:cs typeface="+mn-cs"/>
              </a:rPr>
              <a:t>CONOSCENZA DELL’AZIENDA</a:t>
            </a:r>
            <a:r>
              <a:rPr lang="it-IT" sz="1200" b="0" i="0" u="none" kern="1200">
                <a:solidFill>
                  <a:schemeClr val="tx1"/>
                </a:solidFill>
                <a:effectLst/>
                <a:latin typeface="Tw Cen MT" pitchFamily="34" charset="-18"/>
                <a:ea typeface="+mn-ea"/>
                <a:cs typeface="+mn-cs"/>
              </a:rPr>
              <a:t> - Un leader efficace deve essere tecnicamente o professionalmente competente in alcune discipline (in particolare, quando guida un gruppo di specialisti). Come minimo, il leader deve essere “a prova di neve”, ovvero non bluffare su questioni tecniche.</a:t>
            </a:r>
            <a:endParaRPr lang="it-IT" sz="1200" kern="1200" dirty="0" smtClean="0">
              <a:solidFill>
                <a:schemeClr val="tx1"/>
              </a:solidFill>
              <a:effectLst/>
              <a:latin typeface="Tw Cen MT" pitchFamily="34" charset="-18"/>
              <a:ea typeface="+mn-ea"/>
              <a:cs typeface="+mn-cs"/>
            </a:endParaRPr>
          </a:p>
          <a:p>
            <a:pPr algn="l" rtl="0"/>
            <a:r>
              <a:rPr lang="it-IT" sz="1200" b="1" i="0" u="none" kern="1200">
                <a:solidFill>
                  <a:schemeClr val="tx1"/>
                </a:solidFill>
                <a:effectLst/>
                <a:latin typeface="Tw Cen MT" pitchFamily="34" charset="-18"/>
                <a:ea typeface="+mn-ea"/>
                <a:cs typeface="+mn-cs"/>
              </a:rPr>
              <a:t>CREATIVITÀ - </a:t>
            </a:r>
            <a:r>
              <a:rPr lang="it-IT" sz="1200" b="0" i="0" u="none" kern="1200">
                <a:solidFill>
                  <a:schemeClr val="tx1"/>
                </a:solidFill>
                <a:effectLst/>
                <a:latin typeface="Tw Cen MT" pitchFamily="34" charset="-18"/>
                <a:ea typeface="+mn-ea"/>
                <a:cs typeface="+mn-cs"/>
              </a:rPr>
              <a:t>i leader sono creativi nel senso che arrivano a una soluzione originale per problemi complessi. A un’estremità del continuum creativo ci sono i leader che pensano a prodotti innovativi. Al centro ci sono i leader che esplorano soluzioni ai problemi fantasiose, ma non fondamentali. All’altra estremità ci sono i leader che ispirano i membri del gruppo ad avanzare soluzioni standard.</a:t>
            </a:r>
            <a:endParaRPr lang="it-IT" sz="1200" kern="1200" dirty="0" smtClean="0">
              <a:solidFill>
                <a:schemeClr val="tx1"/>
              </a:solidFill>
              <a:effectLst/>
              <a:latin typeface="Tw Cen MT" pitchFamily="34" charset="-18"/>
              <a:ea typeface="+mn-ea"/>
              <a:cs typeface="+mn-cs"/>
            </a:endParaRPr>
          </a:p>
          <a:p>
            <a:pPr algn="l" rtl="0"/>
            <a:r>
              <a:rPr lang="it-IT" sz="1200" b="1" i="0" u="none" kern="1200">
                <a:solidFill>
                  <a:schemeClr val="tx1"/>
                </a:solidFill>
                <a:effectLst/>
                <a:latin typeface="Tw Cen MT" pitchFamily="34" charset="-18"/>
                <a:ea typeface="+mn-ea"/>
                <a:cs typeface="+mn-cs"/>
              </a:rPr>
              <a:t>INTUITO VERSO PERSONE E SITUAZIONI - </a:t>
            </a:r>
            <a:r>
              <a:rPr lang="it-IT" sz="1200" b="0" i="0" u="none" kern="1200">
                <a:solidFill>
                  <a:schemeClr val="tx1"/>
                </a:solidFill>
                <a:effectLst/>
                <a:latin typeface="Tw Cen MT" pitchFamily="34" charset="-18"/>
                <a:ea typeface="+mn-ea"/>
                <a:cs typeface="+mn-cs"/>
              </a:rPr>
              <a:t>Un manager con un intuito spiccato è in grado di fare scelte sagge nella selezione delle persone per dei compiti chiave. Inoltre, l’intuito consente a un manager di compiere migliori compiti di lavoro e di svolgere un miglior lavoro di formazione e sviluppo dei membri del team.</a:t>
            </a:r>
            <a:endParaRPr lang="it-IT" sz="1200" kern="1200" dirty="0" smtClean="0">
              <a:solidFill>
                <a:schemeClr val="tx1"/>
              </a:solidFill>
              <a:effectLst/>
              <a:latin typeface="Tw Cen MT" pitchFamily="34" charset="-18"/>
              <a:ea typeface="+mn-ea"/>
              <a:cs typeface="+mn-cs"/>
            </a:endParaRPr>
          </a:p>
          <a:p>
            <a:pPr algn="l" rtl="0"/>
            <a:r>
              <a:rPr lang="it-IT" sz="1200" b="1" i="0" u="none" kern="1200">
                <a:solidFill>
                  <a:schemeClr val="tx1"/>
                </a:solidFill>
                <a:effectLst/>
                <a:latin typeface="Tw Cen MT" pitchFamily="34" charset="-18"/>
                <a:ea typeface="+mn-ea"/>
                <a:cs typeface="+mn-cs"/>
              </a:rPr>
              <a:t>LUNGIMIRANZA </a:t>
            </a:r>
            <a:r>
              <a:rPr lang="it-IT" sz="1200" b="0" i="0" u="none" kern="1200">
                <a:solidFill>
                  <a:schemeClr val="tx1"/>
                </a:solidFill>
                <a:effectLst/>
                <a:latin typeface="Tw Cen MT" pitchFamily="34" charset="-18"/>
                <a:ea typeface="+mn-ea"/>
                <a:cs typeface="+mn-cs"/>
              </a:rPr>
              <a:t>– le abilità di comprendere le implicazioni a lungo termine delle azioni e delle politiche. </a:t>
            </a:r>
            <a:endParaRPr lang="it-IT" sz="1200" kern="1200" dirty="0" smtClean="0">
              <a:solidFill>
                <a:schemeClr val="tx1"/>
              </a:solidFill>
              <a:effectLst/>
              <a:latin typeface="Tw Cen MT" pitchFamily="34" charset="-18"/>
              <a:ea typeface="+mn-ea"/>
              <a:cs typeface="+mn-cs"/>
            </a:endParaRPr>
          </a:p>
          <a:p>
            <a:pPr algn="l" rtl="0"/>
            <a:r>
              <a:rPr lang="it-IT" sz="1200" b="1" i="0" u="none" kern="1200">
                <a:solidFill>
                  <a:schemeClr val="tx1"/>
                </a:solidFill>
                <a:effectLst/>
                <a:latin typeface="Tw Cen MT" pitchFamily="34" charset="-18"/>
                <a:ea typeface="+mn-ea"/>
                <a:cs typeface="+mn-cs"/>
              </a:rPr>
              <a:t>APERTURA ALL’ESPERIENZA</a:t>
            </a:r>
            <a:r>
              <a:rPr lang="it-IT" sz="1200" b="0" i="0" u="none" kern="1200">
                <a:solidFill>
                  <a:schemeClr val="tx1"/>
                </a:solidFill>
                <a:effectLst/>
                <a:latin typeface="Tw Cen MT" pitchFamily="34" charset="-18"/>
                <a:ea typeface="+mn-ea"/>
                <a:cs typeface="+mn-cs"/>
              </a:rPr>
              <a:t> - o orientamento positivo all’apprendimento. I leader hanno un intelletto ben sviluppo, il che vuol dire fantasioso, colto, curioso, originale, dalle ampie vedute, artisticamente sensibile.</a:t>
            </a:r>
            <a:endParaRPr lang="it-IT" sz="1200" kern="1200">
              <a:solidFill>
                <a:schemeClr val="tx1"/>
              </a:solidFill>
              <a:effectLst/>
              <a:latin typeface="Tw Cen MT" pitchFamily="34" charset="-18"/>
              <a:ea typeface="+mn-ea"/>
              <a:cs typeface="+mn-cs"/>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7</a:t>
            </a:fld>
            <a:endParaRPr lang="it-IT" noProof="1" smtClean="0">
              <a:latin typeface="Tw Cen MT"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xfrm>
            <a:off x="596900" y="4757266"/>
            <a:ext cx="5976938" cy="4605338"/>
          </a:xfrm>
          <a:noFill/>
          <a:ln/>
        </p:spPr>
        <p:txBody>
          <a:bodyPr/>
          <a:lstStyle/>
          <a:p>
            <a:pPr marL="228600" indent="-228600" algn="l" rtl="0"/>
            <a:r>
              <a:rPr lang="it-IT" b="0" i="0" u="none" dirty="0">
                <a:latin typeface="Tw Cen MT" pitchFamily="34" charset="0"/>
              </a:rPr>
              <a:t>tre stili: (1) autoritario, (2) democratico e (3) </a:t>
            </a:r>
            <a:r>
              <a:rPr lang="it-IT" b="0" i="0" u="none" dirty="0" err="1">
                <a:latin typeface="Tw Cen MT" pitchFamily="34" charset="0"/>
              </a:rPr>
              <a:t>laissez-faire</a:t>
            </a:r>
            <a:r>
              <a:rPr lang="it-IT" b="0" i="0" u="none" dirty="0">
                <a:latin typeface="Tw Cen MT" pitchFamily="34" charset="0"/>
              </a:rPr>
              <a:t> (</a:t>
            </a:r>
            <a:r>
              <a:rPr lang="it-IT" b="0" i="0" u="none" dirty="0" err="1">
                <a:latin typeface="Tw Cen MT" pitchFamily="34" charset="0"/>
              </a:rPr>
              <a:t>Lewin</a:t>
            </a:r>
            <a:r>
              <a:rPr lang="it-IT" b="0" i="0" u="none" dirty="0">
                <a:latin typeface="Tw Cen MT" pitchFamily="34" charset="0"/>
              </a:rPr>
              <a:t> </a:t>
            </a:r>
            <a:r>
              <a:rPr lang="it-IT" b="0" i="0" u="none" dirty="0" err="1">
                <a:latin typeface="Tw Cen MT" pitchFamily="34" charset="0"/>
              </a:rPr>
              <a:t>et</a:t>
            </a:r>
            <a:r>
              <a:rPr lang="it-IT" b="0" i="0" u="none" dirty="0">
                <a:latin typeface="Tw Cen MT" pitchFamily="34" charset="0"/>
              </a:rPr>
              <a:t> al. (1939)).</a:t>
            </a:r>
            <a:endParaRPr lang="it-IT" altLang="zh-TW" dirty="0" smtClean="0">
              <a:latin typeface="Tw Cen MT" pitchFamily="34" charset="0"/>
            </a:endParaRPr>
          </a:p>
          <a:p>
            <a:pPr marL="228600" indent="-228600" algn="l" rtl="0"/>
            <a:r>
              <a:rPr lang="it-IT" b="1" i="1" u="none" dirty="0">
                <a:latin typeface="Tw Cen MT" pitchFamily="34" charset="0"/>
              </a:rPr>
              <a:t>I climi autoritari</a:t>
            </a:r>
            <a:r>
              <a:rPr lang="it-IT" b="0" i="0" u="none" dirty="0">
                <a:latin typeface="Tw Cen MT" pitchFamily="34" charset="0"/>
              </a:rPr>
              <a:t> erano caratterizzati da leader che prendevano decisioni da soli, imponevano la severa conformità ai loro ordini e dettavano ogni passo da compiere; i passi successivi presentavano un alto grado di incertezza. Il leader non è necessariamente ostile ma lontano dalla </a:t>
            </a:r>
            <a:r>
              <a:rPr lang="it-IT" b="0" i="0" u="none" dirty="0">
                <a:solidFill>
                  <a:schemeClr val="tx1"/>
                </a:solidFill>
                <a:latin typeface="Tw Cen MT" pitchFamily="34" charset="0"/>
                <a:hlinkClick r:id="rId3" tooltip="Participation"/>
              </a:rPr>
              <a:t>partecipazione</a:t>
            </a:r>
            <a:r>
              <a:rPr lang="it-IT" b="0" i="0" u="none" dirty="0">
                <a:solidFill>
                  <a:schemeClr val="tx1"/>
                </a:solidFill>
                <a:latin typeface="Tw Cen MT" pitchFamily="34" charset="0"/>
              </a:rPr>
              <a:t> al lavoro e offre, in genere, apprezzamento personale e critica per il lavoro svolto. </a:t>
            </a:r>
            <a:endParaRPr lang="it-IT" altLang="zh-TW" dirty="0" smtClean="0">
              <a:solidFill>
                <a:schemeClr val="tx1"/>
              </a:solidFill>
              <a:latin typeface="Tw Cen MT" pitchFamily="34" charset="0"/>
            </a:endParaRPr>
          </a:p>
          <a:p>
            <a:pPr marL="228600" indent="-228600" algn="l" rtl="0"/>
            <a:r>
              <a:rPr lang="it-IT" b="1" i="1" u="none" dirty="0">
                <a:solidFill>
                  <a:schemeClr val="tx1"/>
                </a:solidFill>
                <a:latin typeface="Tw Cen MT" pitchFamily="34" charset="0"/>
              </a:rPr>
              <a:t>I climi democratici</a:t>
            </a:r>
            <a:r>
              <a:rPr lang="it-IT" b="0" i="0" u="none" dirty="0">
                <a:solidFill>
                  <a:schemeClr val="tx1"/>
                </a:solidFill>
                <a:latin typeface="Tw Cen MT" pitchFamily="34" charset="0"/>
              </a:rPr>
              <a:t> erano caratterizzati da processi decisionali collettivi, assistiti dal leader. Prima di svolgere i compiti, dalla discussione del gruppo e dai consigli tecnici di un leader si desumono le diverse prospettive. Ai membri vengono date delle </a:t>
            </a:r>
            <a:r>
              <a:rPr lang="it-IT" b="0" i="0" u="none" dirty="0">
                <a:solidFill>
                  <a:schemeClr val="tx1"/>
                </a:solidFill>
                <a:latin typeface="Tw Cen MT" pitchFamily="34" charset="0"/>
                <a:hlinkClick r:id="rId4" tooltip="Choice"/>
              </a:rPr>
              <a:t>scelte</a:t>
            </a:r>
            <a:r>
              <a:rPr lang="it-IT" b="0" i="0" u="none" dirty="0">
                <a:solidFill>
                  <a:schemeClr val="tx1"/>
                </a:solidFill>
                <a:latin typeface="Tw Cen MT" pitchFamily="34" charset="0"/>
              </a:rPr>
              <a:t> e </a:t>
            </a:r>
            <a:r>
              <a:rPr lang="it-IT" b="0" i="0" u="none" dirty="0">
                <a:solidFill>
                  <a:schemeClr val="tx1"/>
                </a:solidFill>
                <a:latin typeface="Tw Cen MT" pitchFamily="34" charset="0"/>
                <a:hlinkClick r:id="rId5" tooltip="Collective"/>
              </a:rPr>
              <a:t>collettivamente</a:t>
            </a:r>
            <a:r>
              <a:rPr lang="it-IT" b="0" i="0" u="none" dirty="0">
                <a:solidFill>
                  <a:schemeClr val="tx1"/>
                </a:solidFill>
                <a:latin typeface="Tw Cen MT" pitchFamily="34" charset="0"/>
              </a:rPr>
              <a:t> decidono la ripartizione del lavoro. L’</a:t>
            </a:r>
            <a:r>
              <a:rPr lang="it-IT" b="0" i="0" u="none" dirty="0">
                <a:solidFill>
                  <a:schemeClr val="tx1"/>
                </a:solidFill>
                <a:latin typeface="Tw Cen MT" pitchFamily="34" charset="0"/>
                <a:hlinkClick r:id="rId6" tooltip="Praise"/>
              </a:rPr>
              <a:t>apprezzamento</a:t>
            </a:r>
            <a:r>
              <a:rPr lang="it-IT" b="0" i="0" u="none" dirty="0">
                <a:solidFill>
                  <a:schemeClr val="tx1"/>
                </a:solidFill>
                <a:latin typeface="Tw Cen MT" pitchFamily="34" charset="0"/>
              </a:rPr>
              <a:t> e la </a:t>
            </a:r>
            <a:r>
              <a:rPr lang="it-IT" b="0" i="0" u="none" dirty="0">
                <a:solidFill>
                  <a:schemeClr val="tx1"/>
                </a:solidFill>
                <a:latin typeface="Tw Cen MT" pitchFamily="34" charset="0"/>
                <a:hlinkClick r:id="rId7" tooltip="Criticism"/>
              </a:rPr>
              <a:t>critica</a:t>
            </a:r>
            <a:r>
              <a:rPr lang="it-IT" b="0" i="0" u="none" dirty="0">
                <a:solidFill>
                  <a:schemeClr val="tx1"/>
                </a:solidFill>
                <a:latin typeface="Tw Cen MT" pitchFamily="34" charset="0"/>
              </a:rPr>
              <a:t> in un tale ambiente sono </a:t>
            </a:r>
            <a:r>
              <a:rPr lang="it-IT" b="0" i="0" u="none" dirty="0">
                <a:solidFill>
                  <a:schemeClr val="tx1"/>
                </a:solidFill>
                <a:latin typeface="Tw Cen MT" pitchFamily="34" charset="0"/>
                <a:hlinkClick r:id="rId8" tooltip="Objectivity (science)"/>
              </a:rPr>
              <a:t>oggettivi</a:t>
            </a:r>
            <a:r>
              <a:rPr lang="it-IT" b="0" i="0" u="none" dirty="0">
                <a:solidFill>
                  <a:schemeClr val="tx1"/>
                </a:solidFill>
                <a:latin typeface="Tw Cen MT" pitchFamily="34" charset="0"/>
              </a:rPr>
              <a:t>, basati su fatti ed espressi da un membro del gruppo senza aver necessariamente partecipato molto all’effettivo </a:t>
            </a:r>
            <a:r>
              <a:rPr lang="it-IT" b="0" i="0" u="none" dirty="0">
                <a:latin typeface="Tw Cen MT" pitchFamily="34" charset="0"/>
              </a:rPr>
              <a:t>lavoro. </a:t>
            </a:r>
            <a:endParaRPr lang="it-IT" altLang="zh-TW" dirty="0" smtClean="0">
              <a:latin typeface="Tw Cen MT" pitchFamily="34" charset="0"/>
            </a:endParaRPr>
          </a:p>
          <a:p>
            <a:pPr marL="228600" indent="-228600" algn="l" rtl="0"/>
            <a:r>
              <a:rPr lang="it-IT" b="1" i="1" u="none" dirty="0">
                <a:latin typeface="Tw Cen MT" pitchFamily="34" charset="0"/>
              </a:rPr>
              <a:t>I climi laissez </a:t>
            </a:r>
            <a:r>
              <a:rPr lang="it-IT" b="1" i="1" u="none" dirty="0" err="1">
                <a:latin typeface="Tw Cen MT" pitchFamily="34" charset="0"/>
              </a:rPr>
              <a:t>faire</a:t>
            </a:r>
            <a:r>
              <a:rPr lang="it-IT" b="0" i="0" u="none" dirty="0">
                <a:latin typeface="Tw Cen MT" pitchFamily="34" charset="0"/>
              </a:rPr>
              <a:t> davano la libertà al gruppo di definire la politica senza la partecipazione del leader. Il leader resta lontano dalle decisioni di lavoro a meno che non sia interpellato, non partecipa alla ripartizione del lavoro e molto raramente esprime apprezzamenti. I risultati sembravano confermare che il clima democratico fosse il preferito. </a:t>
            </a:r>
          </a:p>
          <a:p>
            <a:pPr marL="228600" indent="-228600" algn="l" rtl="0"/>
            <a:r>
              <a:rPr lang="it-IT" b="1" i="0" u="none" dirty="0">
                <a:latin typeface="Tw Cen MT" pitchFamily="34" charset="0"/>
              </a:rPr>
              <a:t>Leader autocratici o autoritari</a:t>
            </a:r>
          </a:p>
          <a:p>
            <a:pPr marL="228600" indent="-228600" algn="l" rtl="0"/>
            <a:r>
              <a:rPr lang="it-IT" b="0" i="0" u="none" dirty="0">
                <a:latin typeface="Tw Cen MT" pitchFamily="34" charset="0"/>
              </a:rPr>
              <a:t>Nello stile di leadership autocratica, tutti i poteri decisionali erano concentrati nelle mani del leader, come per i leader dittatori.</a:t>
            </a:r>
          </a:p>
          <a:p>
            <a:pPr marL="228600" indent="-228600" algn="l" rtl="0"/>
            <a:r>
              <a:rPr lang="it-IT" b="0" i="0" u="none" dirty="0">
                <a:latin typeface="Tw Cen MT" pitchFamily="34" charset="0"/>
              </a:rPr>
              <a:t>Non chiedono suggerimenti o iniziative ai loro subordinati. La gestione autocratica ha avuto successo poiché fornisce una forte motivazione al manager. Permette un </a:t>
            </a:r>
            <a:r>
              <a:rPr lang="it-IT" b="0" i="0" u="none" dirty="0" err="1">
                <a:latin typeface="Tw Cen MT" pitchFamily="34" charset="0"/>
              </a:rPr>
              <a:t>decision-making</a:t>
            </a:r>
            <a:r>
              <a:rPr lang="it-IT" b="0" i="0" u="none" dirty="0">
                <a:latin typeface="Tw Cen MT" pitchFamily="34" charset="0"/>
              </a:rPr>
              <a:t> rapido, poiché decide una sola persona per l’intero gruppo e tiene ogni decisione fino a quando il gruppo non sente che era necessaria per il resto del gruppo.</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8</a:t>
            </a:fld>
            <a:endParaRPr lang="it-IT" noProof="1" smtClean="0">
              <a:latin typeface="Tw Cen MT"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p:cNvSpPr>
            <a:spLocks noGrp="1" noRot="1" noChangeAspect="1" noTextEdit="1"/>
          </p:cNvSpPr>
          <p:nvPr>
            <p:ph type="sldImg"/>
          </p:nvPr>
        </p:nvSpPr>
        <p:spPr>
          <a:ln/>
        </p:spPr>
      </p:sp>
      <p:sp>
        <p:nvSpPr>
          <p:cNvPr id="14339" name="Notizenplatzhalter 2"/>
          <p:cNvSpPr>
            <a:spLocks noGrp="1"/>
          </p:cNvSpPr>
          <p:nvPr>
            <p:ph type="body" idx="1"/>
          </p:nvPr>
        </p:nvSpPr>
        <p:spPr>
          <a:noFill/>
          <a:ln/>
        </p:spPr>
        <p:txBody>
          <a:bodyPr/>
          <a:lstStyle/>
          <a:p>
            <a:pPr marL="228600" indent="-228600" algn="l" rtl="0"/>
            <a:r>
              <a:rPr lang="it-IT" b="1" i="0" u="none">
                <a:latin typeface="Tw Cen MT" pitchFamily="34" charset="0"/>
              </a:rPr>
              <a:t>Leader partecipativi o democratici</a:t>
            </a:r>
          </a:p>
          <a:p>
            <a:pPr marL="228600" indent="-228600" algn="l" rtl="0"/>
            <a:r>
              <a:rPr lang="it-IT" b="0" i="0" u="none">
                <a:latin typeface="Tw Cen MT" pitchFamily="34" charset="0"/>
              </a:rPr>
              <a:t>Lo stile di leadership partecipativa favorisce il decision-making da parte del gruppo come illustrato, come il leader che fornisce le indicazioni dopo aver consultato il gruppo.</a:t>
            </a:r>
          </a:p>
          <a:p>
            <a:pPr marL="228600" indent="-228600" algn="l" rtl="0"/>
            <a:r>
              <a:rPr lang="it-IT" b="0" i="0" u="none">
                <a:latin typeface="Tw Cen MT" pitchFamily="34" charset="0"/>
              </a:rPr>
              <a:t>Riescono a conquistare la collaborazione del gruppo e a motivarlo in maniera efficace e positiva. Le decisioni del leader democratico non sono unilaterali come con l’autocrate poiché derivano dalla consultazione dei membri del gruppo e dalla loro partecipazione.</a:t>
            </a:r>
            <a:endParaRPr lang="it-IT" altLang="zh-TW" b="1" dirty="0" smtClean="0">
              <a:latin typeface="Tw Cen MT" pitchFamily="34" charset="0"/>
            </a:endParaRPr>
          </a:p>
          <a:p>
            <a:pPr marL="228600" indent="-228600" algn="l" rtl="0"/>
            <a:r>
              <a:rPr lang="it-IT" b="1" i="0" u="none">
                <a:latin typeface="Tw Cen MT" pitchFamily="34" charset="0"/>
              </a:rPr>
              <a:t>Leader laissez-faire o redini sciolte</a:t>
            </a:r>
          </a:p>
          <a:p>
            <a:pPr marL="228600" indent="-228600" algn="l" rtl="0"/>
            <a:r>
              <a:rPr lang="it-IT" b="0" i="0" u="none">
                <a:latin typeface="Tw Cen MT" pitchFamily="34" charset="0"/>
              </a:rPr>
              <a:t>La frase è </a:t>
            </a:r>
            <a:r>
              <a:rPr lang="it-IT" b="0" i="0" u="none">
                <a:latin typeface="Tw Cen MT" pitchFamily="34" charset="0"/>
                <a:hlinkClick r:id="rId3" tooltip="French language"/>
              </a:rPr>
              <a:t>francese</a:t>
            </a:r>
            <a:r>
              <a:rPr lang="it-IT" b="0" i="0" u="none">
                <a:latin typeface="Tw Cen MT" pitchFamily="34" charset="0"/>
              </a:rPr>
              <a:t> e significa letteralmente “lasciar fare”, ma nel contesto di leadership, può essere volgarmente tradotta come “redini sciolte”.</a:t>
            </a:r>
          </a:p>
          <a:p>
            <a:pPr marL="228600" indent="-228600" algn="l" rtl="0"/>
            <a:r>
              <a:rPr lang="it-IT" b="0" i="0" u="none">
                <a:latin typeface="Tw Cen MT" pitchFamily="34" charset="0"/>
              </a:rPr>
              <a:t>Un leader dalle redini sciolte non guida, ma lascia il gruppo à sé; un tale leader permette la massima libertà ai propri subordinati, ovvero questi hanno le mani di libere di decidere le politiche e i metodi.</a:t>
            </a:r>
          </a:p>
          <a:p>
            <a:pPr marL="228600" indent="-228600" algn="l" rtl="0"/>
            <a:r>
              <a:rPr lang="it-IT" b="0" i="0" u="none">
                <a:latin typeface="Tw Cen MT" pitchFamily="34" charset="0"/>
              </a:rPr>
              <a:t>Situazioni diverse richiedono stili di leadership diversi. Durante un’emergenza, quando non c’è tempo per convergere su un accordo e quando un’autorità designata ha più esperienza del resto del team, uno stile di leadership autocratica potrebbe essere più efficace; tuttavia, in un team altamente motivato e allineato con un livello omogeneo di esperienza, uno stile democratico o laissez-faire potrebbe essere più efficace. Lo stile adottato dovrebbe essere quello che consente di raggiungere in maniera più efficace gli obiettivi del gruppo bilanciando gli interessi dei singoli membri.</a:t>
            </a:r>
          </a:p>
          <a:p>
            <a:pPr marL="225425" indent="-225425" algn="l" rtl="0"/>
            <a:endParaRPr lang="it-IT" i="1" dirty="0" smtClean="0">
              <a:latin typeface="Tw Cen MT" pitchFamily="34" charset="0"/>
            </a:endParaRPr>
          </a:p>
        </p:txBody>
      </p:sp>
      <p:sp>
        <p:nvSpPr>
          <p:cNvPr id="5" name="Rectangle 7"/>
          <p:cNvSpPr>
            <a:spLocks noGrp="1" noChangeArrowheads="1"/>
          </p:cNvSpPr>
          <p:nvPr>
            <p:ph type="sldNum" sz="quarter" idx="5"/>
          </p:nvPr>
        </p:nvSpPr>
        <p:spPr>
          <a:xfrm>
            <a:off x="0" y="9723438"/>
            <a:ext cx="7099300" cy="511175"/>
          </a:xfrm>
          <a:noFill/>
        </p:spPr>
        <p:txBody>
          <a:bodyPr/>
          <a:lstStyle/>
          <a:p>
            <a:pPr algn="ctr" defTabSz="985838" rtl="0"/>
            <a:r>
              <a:rPr lang="it-IT" b="0" i="0" u="none">
                <a:latin typeface="Tw Cen MT" pitchFamily="34" charset="0"/>
              </a:rPr>
              <a:t>U4-E2-</a:t>
            </a:r>
            <a:fld id="{4DFCE603-D661-40D4-B6D7-FD7DFB56CAB4}" type="slidenum">
              <a:rPr>
                <a:latin typeface="Tw Cen MT" pitchFamily="34" charset="0"/>
              </a:rPr>
              <a:pPr algn="ctr" defTabSz="985838" rtl="0"/>
              <a:t>9</a:t>
            </a:fld>
            <a:endParaRPr lang="it-IT" noProof="1" smtClean="0">
              <a:latin typeface="Tw Cen MT"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image"/>
          <p:cNvPicPr>
            <a:picLocks noChangeAspect="1" noChangeArrowheads="1"/>
          </p:cNvPicPr>
          <p:nvPr userDrawn="1"/>
        </p:nvPicPr>
        <p:blipFill>
          <a:blip r:embed="rId2" cstate="print">
            <a:lum bright="70000" contrast="-70000"/>
            <a:grayscl/>
          </a:blip>
          <a:srcRect/>
          <a:stretch>
            <a:fillRect/>
          </a:stretch>
        </p:blipFill>
        <p:spPr bwMode="auto">
          <a:xfrm>
            <a:off x="2411413" y="2317750"/>
            <a:ext cx="6732587" cy="3703638"/>
          </a:xfrm>
          <a:prstGeom prst="rect">
            <a:avLst/>
          </a:prstGeom>
          <a:noFill/>
          <a:ln w="9525">
            <a:noFill/>
            <a:miter lim="800000"/>
            <a:headEnd/>
            <a:tailEnd/>
          </a:ln>
        </p:spPr>
      </p:pic>
      <p:sp>
        <p:nvSpPr>
          <p:cNvPr id="5" name="Line 3"/>
          <p:cNvSpPr>
            <a:spLocks noChangeShapeType="1"/>
          </p:cNvSpPr>
          <p:nvPr/>
        </p:nvSpPr>
        <p:spPr bwMode="auto">
          <a:xfrm flipV="1">
            <a:off x="1403350" y="1428750"/>
            <a:ext cx="7489825" cy="0"/>
          </a:xfrm>
          <a:prstGeom prst="line">
            <a:avLst/>
          </a:prstGeom>
          <a:noFill/>
          <a:ln w="38100">
            <a:solidFill>
              <a:srgbClr val="333399"/>
            </a:solidFill>
            <a:round/>
            <a:headEnd/>
            <a:tailEnd/>
          </a:ln>
          <a:effectLst/>
        </p:spPr>
        <p:txBody>
          <a:bodyPr wrap="none" anchor="ctr"/>
          <a:lstStyle/>
          <a:p>
            <a:pPr>
              <a:defRPr/>
            </a:pPr>
            <a:endParaRPr lang="en-US"/>
          </a:p>
        </p:txBody>
      </p:sp>
      <p:sp>
        <p:nvSpPr>
          <p:cNvPr id="6" name="Line 4"/>
          <p:cNvSpPr>
            <a:spLocks noChangeShapeType="1"/>
          </p:cNvSpPr>
          <p:nvPr/>
        </p:nvSpPr>
        <p:spPr bwMode="auto">
          <a:xfrm>
            <a:off x="312738" y="6015038"/>
            <a:ext cx="8580437" cy="6350"/>
          </a:xfrm>
          <a:prstGeom prst="line">
            <a:avLst/>
          </a:prstGeom>
          <a:noFill/>
          <a:ln w="38100">
            <a:solidFill>
              <a:srgbClr val="333399"/>
            </a:solidFill>
            <a:round/>
            <a:headEnd/>
            <a:tailEnd/>
          </a:ln>
          <a:effectLst/>
        </p:spPr>
        <p:txBody>
          <a:bodyPr wrap="none" anchor="ctr"/>
          <a:lstStyle/>
          <a:p>
            <a:pPr>
              <a:defRPr/>
            </a:pPr>
            <a:endParaRPr lang="en-US"/>
          </a:p>
        </p:txBody>
      </p:sp>
      <p:sp>
        <p:nvSpPr>
          <p:cNvPr id="7" name="Text Box 6"/>
          <p:cNvSpPr txBox="1">
            <a:spLocks noChangeArrowheads="1"/>
          </p:cNvSpPr>
          <p:nvPr/>
        </p:nvSpPr>
        <p:spPr bwMode="auto">
          <a:xfrm>
            <a:off x="6948488" y="6296025"/>
            <a:ext cx="1871662" cy="276225"/>
          </a:xfrm>
          <a:prstGeom prst="rect">
            <a:avLst/>
          </a:prstGeom>
          <a:noFill/>
          <a:ln w="9525">
            <a:noFill/>
            <a:miter lim="800000"/>
            <a:headEnd/>
            <a:tailEnd/>
          </a:ln>
          <a:effectLst/>
        </p:spPr>
        <p:txBody>
          <a:bodyPr>
            <a:spAutoFit/>
          </a:bodyPr>
          <a:lstStyle/>
          <a:p>
            <a:pPr algn="r">
              <a:defRPr/>
            </a:pPr>
            <a:r>
              <a:rPr lang="en-GB" sz="1200" u="none" noProof="0" dirty="0" smtClean="0">
                <a:solidFill>
                  <a:srgbClr val="000099"/>
                </a:solidFill>
                <a:latin typeface="Arial" pitchFamily="34" charset="0"/>
                <a:cs typeface="Arial" pitchFamily="34" charset="0"/>
              </a:rPr>
              <a:t>Release 1</a:t>
            </a:r>
            <a:endParaRPr lang="en-GB" sz="1200" u="none" noProof="0" dirty="0">
              <a:solidFill>
                <a:srgbClr val="000099"/>
              </a:solidFill>
              <a:latin typeface="Arial" pitchFamily="34" charset="0"/>
              <a:cs typeface="Arial" pitchFamily="34" charset="0"/>
            </a:endParaRPr>
          </a:p>
        </p:txBody>
      </p:sp>
      <p:sp>
        <p:nvSpPr>
          <p:cNvPr id="8" name="Text Box 8"/>
          <p:cNvSpPr txBox="1">
            <a:spLocks noChangeArrowheads="1"/>
          </p:cNvSpPr>
          <p:nvPr/>
        </p:nvSpPr>
        <p:spPr bwMode="auto">
          <a:xfrm>
            <a:off x="1285875" y="5989638"/>
            <a:ext cx="3311525" cy="692150"/>
          </a:xfrm>
          <a:prstGeom prst="rect">
            <a:avLst/>
          </a:prstGeom>
          <a:noFill/>
          <a:ln w="9525">
            <a:noFill/>
            <a:miter lim="800000"/>
            <a:headEnd/>
            <a:tailEnd/>
          </a:ln>
          <a:effectLst/>
        </p:spPr>
        <p:txBody>
          <a:bodyPr>
            <a:spAutoFit/>
          </a:bodyPr>
          <a:lstStyle/>
          <a:p>
            <a:pPr algn="ctr">
              <a:defRPr/>
            </a:pPr>
            <a:endParaRPr lang="en-GB" sz="900" u="none" noProof="0" dirty="0" smtClean="0">
              <a:solidFill>
                <a:srgbClr val="000099"/>
              </a:solidFill>
              <a:latin typeface="Tw Cen MT" pitchFamily="34" charset="-18"/>
            </a:endParaRPr>
          </a:p>
          <a:p>
            <a:pPr>
              <a:defRPr/>
            </a:pPr>
            <a:r>
              <a:rPr lang="en-GB" sz="1200" u="none" noProof="0" dirty="0" smtClean="0">
                <a:solidFill>
                  <a:srgbClr val="000099"/>
                </a:solidFill>
                <a:latin typeface="Arial" pitchFamily="34" charset="0"/>
                <a:cs typeface="Arial" pitchFamily="34" charset="0"/>
              </a:rPr>
              <a:t>ECQA Certified Training Material </a:t>
            </a:r>
          </a:p>
          <a:p>
            <a:pPr algn="ctr">
              <a:defRPr/>
            </a:pPr>
            <a:endParaRPr lang="en-GB" sz="600" u="none" noProof="0" dirty="0" smtClean="0">
              <a:solidFill>
                <a:srgbClr val="000099"/>
              </a:solidFill>
              <a:latin typeface="Arial" pitchFamily="34" charset="0"/>
              <a:cs typeface="Arial" pitchFamily="34" charset="0"/>
            </a:endParaRPr>
          </a:p>
          <a:p>
            <a:pPr>
              <a:defRPr/>
            </a:pPr>
            <a:r>
              <a:rPr lang="en-GB" sz="1200" u="none" noProof="0" dirty="0" smtClean="0">
                <a:solidFill>
                  <a:srgbClr val="000099"/>
                </a:solidFill>
                <a:latin typeface="Arial" pitchFamily="34" charset="0"/>
                <a:cs typeface="Arial" pitchFamily="34" charset="0"/>
              </a:rPr>
              <a:t>Authors: I2E Training Material Committee </a:t>
            </a:r>
            <a:endParaRPr lang="en-GB" sz="1200" u="none" noProof="0" dirty="0">
              <a:solidFill>
                <a:srgbClr val="000099"/>
              </a:solidFill>
              <a:latin typeface="Arial" pitchFamily="34" charset="0"/>
              <a:cs typeface="Arial" pitchFamily="34" charset="0"/>
            </a:endParaRPr>
          </a:p>
        </p:txBody>
      </p:sp>
      <p:sp>
        <p:nvSpPr>
          <p:cNvPr id="9" name="Text Box 12"/>
          <p:cNvSpPr txBox="1">
            <a:spLocks noChangeArrowheads="1"/>
          </p:cNvSpPr>
          <p:nvPr userDrawn="1"/>
        </p:nvSpPr>
        <p:spPr bwMode="auto">
          <a:xfrm>
            <a:off x="1835150" y="357188"/>
            <a:ext cx="7058025" cy="954107"/>
          </a:xfrm>
          <a:prstGeom prst="rect">
            <a:avLst/>
          </a:prstGeom>
          <a:noFill/>
          <a:ln w="9525">
            <a:noFill/>
            <a:miter lim="800000"/>
            <a:headEnd/>
            <a:tailEnd/>
          </a:ln>
          <a:effectLst/>
        </p:spPr>
        <p:txBody>
          <a:bodyPr>
            <a:spAutoFit/>
          </a:bodyPr>
          <a:lstStyle/>
          <a:p>
            <a:pPr algn="ctr">
              <a:defRPr/>
            </a:pPr>
            <a:r>
              <a:rPr lang="en-GB" b="1" u="none" noProof="0" dirty="0" smtClean="0">
                <a:solidFill>
                  <a:srgbClr val="000099"/>
                </a:solidFill>
                <a:latin typeface="Arial" pitchFamily="34" charset="0"/>
                <a:cs typeface="Arial" pitchFamily="34" charset="0"/>
              </a:rPr>
              <a:t>ECQA Certified</a:t>
            </a:r>
            <a:br>
              <a:rPr lang="en-GB" b="1" u="none" noProof="0" dirty="0" smtClean="0">
                <a:solidFill>
                  <a:srgbClr val="000099"/>
                </a:solidFill>
                <a:latin typeface="Arial" pitchFamily="34" charset="0"/>
                <a:cs typeface="Arial" pitchFamily="34" charset="0"/>
              </a:rPr>
            </a:br>
            <a:r>
              <a:rPr lang="en-GB" b="1" u="none" baseline="0" noProof="0" dirty="0" err="1" smtClean="0">
                <a:solidFill>
                  <a:srgbClr val="000099"/>
                </a:solidFill>
                <a:latin typeface="Arial" pitchFamily="34" charset="0"/>
                <a:cs typeface="Arial" pitchFamily="34" charset="0"/>
              </a:rPr>
              <a:t>EntreprenEUr</a:t>
            </a:r>
            <a:endParaRPr lang="en-GB" b="1" noProof="0" dirty="0">
              <a:solidFill>
                <a:srgbClr val="000099"/>
              </a:solidFill>
              <a:latin typeface="Arial" pitchFamily="34" charset="0"/>
              <a:cs typeface="Arial" pitchFamily="34" charset="0"/>
            </a:endParaRPr>
          </a:p>
        </p:txBody>
      </p:sp>
      <p:sp>
        <p:nvSpPr>
          <p:cNvPr id="10" name="Rectangle 46"/>
          <p:cNvSpPr>
            <a:spLocks noChangeArrowheads="1"/>
          </p:cNvSpPr>
          <p:nvPr userDrawn="1"/>
        </p:nvSpPr>
        <p:spPr bwMode="auto">
          <a:xfrm>
            <a:off x="0" y="0"/>
            <a:ext cx="1143000" cy="6858000"/>
          </a:xfrm>
          <a:prstGeom prst="rect">
            <a:avLst/>
          </a:prstGeom>
          <a:solidFill>
            <a:srgbClr val="354994"/>
          </a:solidFill>
          <a:ln w="9525">
            <a:noFill/>
            <a:miter lim="800000"/>
            <a:headEnd/>
            <a:tailEnd/>
          </a:ln>
          <a:effectLst/>
        </p:spPr>
        <p:txBody>
          <a:bodyPr wrap="none" anchor="ctr"/>
          <a:lstStyle/>
          <a:p>
            <a:pPr>
              <a:defRPr/>
            </a:pPr>
            <a:endParaRPr lang="fr-FR"/>
          </a:p>
        </p:txBody>
      </p:sp>
      <p:pic>
        <p:nvPicPr>
          <p:cNvPr id="11" name="Picture 58"/>
          <p:cNvPicPr>
            <a:picLocks noChangeAspect="1" noChangeArrowheads="1"/>
          </p:cNvPicPr>
          <p:nvPr userDrawn="1"/>
        </p:nvPicPr>
        <p:blipFill>
          <a:blip r:embed="rId3" cstate="print"/>
          <a:srcRect l="18750" r="6250" b="10257"/>
          <a:stretch>
            <a:fillRect/>
          </a:stretch>
        </p:blipFill>
        <p:spPr bwMode="auto">
          <a:xfrm>
            <a:off x="0" y="6191250"/>
            <a:ext cx="609600" cy="666750"/>
          </a:xfrm>
          <a:prstGeom prst="rect">
            <a:avLst/>
          </a:prstGeom>
          <a:noFill/>
          <a:ln w="9525">
            <a:noFill/>
            <a:miter lim="800000"/>
            <a:headEnd/>
            <a:tailEnd/>
          </a:ln>
        </p:spPr>
      </p:pic>
      <p:pic>
        <p:nvPicPr>
          <p:cNvPr id="12" name="Picture 59"/>
          <p:cNvPicPr>
            <a:picLocks noChangeAspect="1" noChangeArrowheads="1"/>
          </p:cNvPicPr>
          <p:nvPr userDrawn="1"/>
        </p:nvPicPr>
        <p:blipFill>
          <a:blip r:embed="rId3" cstate="print"/>
          <a:srcRect l="28125" r="6250" b="7693"/>
          <a:stretch>
            <a:fillRect/>
          </a:stretch>
        </p:blipFill>
        <p:spPr bwMode="auto">
          <a:xfrm>
            <a:off x="0" y="4343400"/>
            <a:ext cx="533400" cy="685800"/>
          </a:xfrm>
          <a:prstGeom prst="rect">
            <a:avLst/>
          </a:prstGeom>
          <a:noFill/>
          <a:ln w="9525">
            <a:noFill/>
            <a:miter lim="800000"/>
            <a:headEnd/>
            <a:tailEnd/>
          </a:ln>
        </p:spPr>
      </p:pic>
      <p:pic>
        <p:nvPicPr>
          <p:cNvPr id="13" name="Picture 60"/>
          <p:cNvPicPr>
            <a:picLocks noChangeAspect="1" noChangeArrowheads="1"/>
          </p:cNvPicPr>
          <p:nvPr userDrawn="1"/>
        </p:nvPicPr>
        <p:blipFill>
          <a:blip r:embed="rId4" cstate="print"/>
          <a:srcRect b="3786"/>
          <a:stretch>
            <a:fillRect/>
          </a:stretch>
        </p:blipFill>
        <p:spPr bwMode="auto">
          <a:xfrm>
            <a:off x="304800" y="5334000"/>
            <a:ext cx="762000" cy="685800"/>
          </a:xfrm>
          <a:prstGeom prst="rect">
            <a:avLst/>
          </a:prstGeom>
          <a:noFill/>
          <a:ln w="9525">
            <a:noFill/>
            <a:miter lim="800000"/>
            <a:headEnd/>
            <a:tailEnd/>
          </a:ln>
        </p:spPr>
      </p:pic>
      <p:pic>
        <p:nvPicPr>
          <p:cNvPr id="14" name="Picture 11"/>
          <p:cNvPicPr>
            <a:picLocks noChangeAspect="1" noChangeArrowheads="1"/>
          </p:cNvPicPr>
          <p:nvPr userDrawn="1"/>
        </p:nvPicPr>
        <p:blipFill>
          <a:blip r:embed="rId5" cstate="print"/>
          <a:srcRect/>
          <a:stretch>
            <a:fillRect/>
          </a:stretch>
        </p:blipFill>
        <p:spPr bwMode="auto">
          <a:xfrm>
            <a:off x="7391722" y="4997450"/>
            <a:ext cx="1428750" cy="931863"/>
          </a:xfrm>
          <a:prstGeom prst="rect">
            <a:avLst/>
          </a:prstGeom>
          <a:noFill/>
          <a:ln w="9525">
            <a:noFill/>
            <a:miter lim="800000"/>
            <a:headEnd/>
            <a:tailEnd/>
          </a:ln>
        </p:spPr>
      </p:pic>
      <p:sp>
        <p:nvSpPr>
          <p:cNvPr id="15" name="Text Box 10"/>
          <p:cNvSpPr txBox="1">
            <a:spLocks noChangeArrowheads="1"/>
          </p:cNvSpPr>
          <p:nvPr userDrawn="1"/>
        </p:nvSpPr>
        <p:spPr bwMode="auto">
          <a:xfrm>
            <a:off x="4786313" y="6234113"/>
            <a:ext cx="1604962" cy="338137"/>
          </a:xfrm>
          <a:prstGeom prst="rect">
            <a:avLst/>
          </a:prstGeom>
          <a:noFill/>
          <a:ln w="9525">
            <a:noFill/>
            <a:miter lim="800000"/>
            <a:headEnd/>
            <a:tailEnd/>
          </a:ln>
          <a:effectLst/>
        </p:spPr>
        <p:txBody>
          <a:bodyPr>
            <a:spAutoFit/>
          </a:bodyPr>
          <a:lstStyle/>
          <a:p>
            <a:pPr algn="r">
              <a:defRPr/>
            </a:pPr>
            <a:r>
              <a:rPr lang="en-GB" sz="1600" b="1" u="none" dirty="0">
                <a:solidFill>
                  <a:srgbClr val="000099"/>
                </a:solidFill>
                <a:latin typeface="Arial" pitchFamily="34" charset="0"/>
                <a:cs typeface="Arial" pitchFamily="34" charset="0"/>
              </a:rPr>
              <a:t>www.ecqa.org</a:t>
            </a:r>
          </a:p>
        </p:txBody>
      </p:sp>
      <p:sp>
        <p:nvSpPr>
          <p:cNvPr id="372738" name="Rectangle 2"/>
          <p:cNvSpPr>
            <a:spLocks noGrp="1" noChangeArrowheads="1"/>
          </p:cNvSpPr>
          <p:nvPr>
            <p:ph type="subTitle" idx="1"/>
          </p:nvPr>
        </p:nvSpPr>
        <p:spPr>
          <a:xfrm>
            <a:off x="1643042" y="3284538"/>
            <a:ext cx="7000924" cy="1752600"/>
          </a:xfrm>
        </p:spPr>
        <p:txBody>
          <a:bodyPr/>
          <a:lstStyle>
            <a:lvl1pPr marL="0" indent="0" algn="ctr">
              <a:buFontTx/>
              <a:buNone/>
              <a:defRPr b="1"/>
            </a:lvl1pPr>
          </a:lstStyle>
          <a:p>
            <a:r>
              <a:rPr lang="en-US" dirty="0"/>
              <a:t>Click to edit </a:t>
            </a:r>
            <a:r>
              <a:rPr lang="sl-SI" dirty="0"/>
              <a:t>Element</a:t>
            </a:r>
            <a:r>
              <a:rPr lang="en-US" dirty="0"/>
              <a:t> subtitle style</a:t>
            </a:r>
          </a:p>
        </p:txBody>
      </p:sp>
      <p:sp>
        <p:nvSpPr>
          <p:cNvPr id="372741" name="Rectangle 5"/>
          <p:cNvSpPr>
            <a:spLocks noGrp="1" noChangeArrowheads="1"/>
          </p:cNvSpPr>
          <p:nvPr>
            <p:ph type="ctrTitle"/>
          </p:nvPr>
        </p:nvSpPr>
        <p:spPr>
          <a:xfrm>
            <a:off x="1643041" y="1773238"/>
            <a:ext cx="7000925" cy="1470025"/>
          </a:xfrm>
        </p:spPr>
        <p:txBody>
          <a:bodyPr/>
          <a:lstStyle>
            <a:lvl1pPr>
              <a:defRPr sz="3200"/>
            </a:lvl1pPr>
          </a:lstStyle>
          <a:p>
            <a:r>
              <a:rPr lang="sl-SI" dirty="0"/>
              <a:t>CLICK HERE TO ADD UNIT TITLE</a:t>
            </a:r>
            <a:endParaRPr lang="en-US" dirty="0"/>
          </a:p>
        </p:txBody>
      </p:sp>
      <p:pic>
        <p:nvPicPr>
          <p:cNvPr id="18" name="Picture 2" descr="EU_flag_LLP_EN-01"/>
          <p:cNvPicPr>
            <a:picLocks noChangeAspect="1" noChangeArrowheads="1"/>
          </p:cNvPicPr>
          <p:nvPr userDrawn="1"/>
        </p:nvPicPr>
        <p:blipFill>
          <a:blip r:embed="rId6" cstate="print"/>
          <a:srcRect/>
          <a:stretch>
            <a:fillRect/>
          </a:stretch>
        </p:blipFill>
        <p:spPr bwMode="auto">
          <a:xfrm>
            <a:off x="1187624" y="5157192"/>
            <a:ext cx="2088232" cy="815749"/>
          </a:xfrm>
          <a:prstGeom prst="rect">
            <a:avLst/>
          </a:prstGeom>
          <a:noFill/>
          <a:ln w="9525">
            <a:noFill/>
            <a:miter lim="800000"/>
            <a:headEnd/>
            <a:tailEnd/>
          </a:ln>
        </p:spPr>
      </p:pic>
      <p:sp>
        <p:nvSpPr>
          <p:cNvPr id="19" name="Text Box 5"/>
          <p:cNvSpPr txBox="1">
            <a:spLocks noChangeArrowheads="1"/>
          </p:cNvSpPr>
          <p:nvPr userDrawn="1"/>
        </p:nvSpPr>
        <p:spPr bwMode="auto">
          <a:xfrm>
            <a:off x="3347864" y="5169386"/>
            <a:ext cx="3744416" cy="707886"/>
          </a:xfrm>
          <a:prstGeom prst="rect">
            <a:avLst/>
          </a:prstGeom>
          <a:noFill/>
          <a:ln w="9525">
            <a:noFill/>
            <a:miter lim="800000"/>
            <a:headEnd/>
            <a:tailEnd/>
          </a:ln>
        </p:spPr>
        <p:txBody>
          <a:bodyPr wrap="square">
            <a:spAutoFit/>
          </a:bodyPr>
          <a:lstStyle/>
          <a:p>
            <a:pPr algn="ctr"/>
            <a:r>
              <a:rPr lang="en-GB" sz="800" u="none" noProof="0" dirty="0" smtClean="0">
                <a:solidFill>
                  <a:srgbClr val="000099"/>
                </a:solidFill>
                <a:latin typeface="Tw Cen MT" pitchFamily="34" charset="0"/>
              </a:rPr>
              <a:t>The development of this Training Material was partly funded by the EU under</a:t>
            </a:r>
            <a:r>
              <a:rPr lang="en-GB" sz="800" u="none" baseline="0" noProof="0" dirty="0" smtClean="0">
                <a:solidFill>
                  <a:srgbClr val="000099"/>
                </a:solidFill>
                <a:latin typeface="Tw Cen MT" pitchFamily="34" charset="0"/>
              </a:rPr>
              <a:t>: </a:t>
            </a:r>
            <a:r>
              <a:rPr lang="en-GB" sz="800" u="none" noProof="0" dirty="0" smtClean="0">
                <a:solidFill>
                  <a:srgbClr val="000099"/>
                </a:solidFill>
                <a:latin typeface="Tw Cen MT" pitchFamily="34" charset="0"/>
              </a:rPr>
              <a:t>Leonardo da Vinci programme 2012-1-CZ1-LEO05-09679.</a:t>
            </a:r>
          </a:p>
          <a:p>
            <a:pPr algn="ctr"/>
            <a:r>
              <a:rPr lang="en-GB" sz="800" u="none" noProof="0" dirty="0" smtClean="0">
                <a:solidFill>
                  <a:srgbClr val="000099"/>
                </a:solidFill>
                <a:latin typeface="Tw Cen MT" pitchFamily="34" charset="0"/>
              </a:rPr>
              <a:t>This publication reflects the views only of the authors, </a:t>
            </a:r>
            <a:br>
              <a:rPr lang="en-GB" sz="800" u="none" noProof="0" dirty="0" smtClean="0">
                <a:solidFill>
                  <a:srgbClr val="000099"/>
                </a:solidFill>
                <a:latin typeface="Tw Cen MT" pitchFamily="34" charset="0"/>
              </a:rPr>
            </a:br>
            <a:r>
              <a:rPr lang="en-GB" sz="800" u="none" noProof="0" dirty="0" smtClean="0">
                <a:solidFill>
                  <a:srgbClr val="000099"/>
                </a:solidFill>
                <a:latin typeface="Tw Cen MT" pitchFamily="34" charset="0"/>
              </a:rPr>
              <a:t>and the Commission cannot be held responsible for any use which may be made of the information contained therein. </a:t>
            </a:r>
            <a:endParaRPr lang="en-GB" sz="800" u="none" noProof="0" dirty="0">
              <a:solidFill>
                <a:srgbClr val="000099"/>
              </a:solidFill>
              <a:latin typeface="Tw Cen MT" pitchFamily="34" charset="0"/>
            </a:endParaRPr>
          </a:p>
        </p:txBody>
      </p:sp>
      <p:pic>
        <p:nvPicPr>
          <p:cNvPr id="20" name="Image 19" descr="I2E logo - final - png.png"/>
          <p:cNvPicPr>
            <a:picLocks noChangeAspect="1"/>
          </p:cNvPicPr>
          <p:nvPr userDrawn="1"/>
        </p:nvPicPr>
        <p:blipFill>
          <a:blip r:embed="rId7" cstate="print"/>
          <a:stretch>
            <a:fillRect/>
          </a:stretch>
        </p:blipFill>
        <p:spPr>
          <a:xfrm>
            <a:off x="1259632" y="332656"/>
            <a:ext cx="1475656" cy="52599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2400"/>
            </a:lvl2pPr>
            <a:lvl4pPr>
              <a:defRPr sz="2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3990975"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12875"/>
            <a:ext cx="3992562" cy="4378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219950" cy="8969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8313" y="1412875"/>
            <a:ext cx="8135937" cy="4378325"/>
          </a:xfrm>
        </p:spPr>
        <p:txBody>
          <a:bodyPr/>
          <a:lstStyle/>
          <a:p>
            <a:pPr lvl="0"/>
            <a:endParaRPr lang="en-US" noProof="0" smtClean="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68313" y="1214438"/>
            <a:ext cx="8135937" cy="4576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here for Master-Text format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0691" name="Line 3"/>
          <p:cNvSpPr>
            <a:spLocks noChangeShapeType="1"/>
          </p:cNvSpPr>
          <p:nvPr/>
        </p:nvSpPr>
        <p:spPr bwMode="auto">
          <a:xfrm flipV="1">
            <a:off x="1403350" y="928688"/>
            <a:ext cx="7489825" cy="0"/>
          </a:xfrm>
          <a:prstGeom prst="line">
            <a:avLst/>
          </a:prstGeom>
          <a:noFill/>
          <a:ln w="38100">
            <a:solidFill>
              <a:srgbClr val="333399"/>
            </a:solidFill>
            <a:round/>
            <a:headEnd/>
            <a:tailEnd/>
          </a:ln>
          <a:effectLst/>
        </p:spPr>
        <p:txBody>
          <a:bodyPr wrap="none" anchor="ctr"/>
          <a:lstStyle/>
          <a:p>
            <a:pPr>
              <a:defRPr/>
            </a:pPr>
            <a:endParaRPr lang="en-US"/>
          </a:p>
        </p:txBody>
      </p:sp>
      <p:sp>
        <p:nvSpPr>
          <p:cNvPr id="370692" name="Line 4"/>
          <p:cNvSpPr>
            <a:spLocks noChangeShapeType="1"/>
          </p:cNvSpPr>
          <p:nvPr/>
        </p:nvSpPr>
        <p:spPr bwMode="auto">
          <a:xfrm>
            <a:off x="312738" y="5929313"/>
            <a:ext cx="8602662" cy="4762"/>
          </a:xfrm>
          <a:prstGeom prst="line">
            <a:avLst/>
          </a:prstGeom>
          <a:noFill/>
          <a:ln w="38100">
            <a:solidFill>
              <a:srgbClr val="333399"/>
            </a:solidFill>
            <a:round/>
            <a:headEnd/>
            <a:tailEnd/>
          </a:ln>
          <a:effectLst/>
        </p:spPr>
        <p:txBody>
          <a:bodyPr wrap="none" anchor="ctr"/>
          <a:lstStyle/>
          <a:p>
            <a:pPr>
              <a:defRPr/>
            </a:pPr>
            <a:endParaRPr lang="en-US"/>
          </a:p>
        </p:txBody>
      </p:sp>
      <p:sp>
        <p:nvSpPr>
          <p:cNvPr id="1029" name="Rectangle 5"/>
          <p:cNvSpPr>
            <a:spLocks noGrp="1" noChangeArrowheads="1"/>
          </p:cNvSpPr>
          <p:nvPr>
            <p:ph type="title"/>
          </p:nvPr>
        </p:nvSpPr>
        <p:spPr bwMode="auto">
          <a:xfrm>
            <a:off x="1600200" y="0"/>
            <a:ext cx="7219950" cy="8969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here for slide title</a:t>
            </a:r>
          </a:p>
        </p:txBody>
      </p:sp>
      <p:sp>
        <p:nvSpPr>
          <p:cNvPr id="370698" name="Text Box 10"/>
          <p:cNvSpPr txBox="1">
            <a:spLocks noChangeArrowheads="1"/>
          </p:cNvSpPr>
          <p:nvPr/>
        </p:nvSpPr>
        <p:spPr bwMode="auto">
          <a:xfrm>
            <a:off x="7429500" y="6215063"/>
            <a:ext cx="1533525" cy="336550"/>
          </a:xfrm>
          <a:prstGeom prst="rect">
            <a:avLst/>
          </a:prstGeom>
          <a:noFill/>
          <a:ln w="9525">
            <a:noFill/>
            <a:miter lim="800000"/>
            <a:headEnd/>
            <a:tailEnd/>
          </a:ln>
          <a:effectLst/>
        </p:spPr>
        <p:txBody>
          <a:bodyPr>
            <a:spAutoFit/>
          </a:bodyPr>
          <a:lstStyle/>
          <a:p>
            <a:pPr algn="r">
              <a:defRPr/>
            </a:pPr>
            <a:r>
              <a:rPr lang="en-GB" sz="1600" b="1" u="none" dirty="0" smtClean="0">
                <a:solidFill>
                  <a:srgbClr val="000099"/>
                </a:solidFill>
                <a:latin typeface="Arial" pitchFamily="34" charset="0"/>
                <a:cs typeface="Arial" pitchFamily="34" charset="0"/>
              </a:rPr>
              <a:t>U4-E2-</a:t>
            </a:r>
            <a:fld id="{A2B06B41-C100-44F4-AC41-83042AE4BCAC}" type="slidenum">
              <a:rPr lang="en-GB" sz="1600" b="1" u="none" smtClean="0">
                <a:solidFill>
                  <a:srgbClr val="000099"/>
                </a:solidFill>
                <a:latin typeface="Arial" pitchFamily="34" charset="0"/>
                <a:cs typeface="Arial" pitchFamily="34" charset="0"/>
              </a:rPr>
              <a:pPr algn="r">
                <a:defRPr/>
              </a:pPr>
              <a:t>‹N›</a:t>
            </a:fld>
            <a:endParaRPr lang="en-GB" sz="1600" b="1" u="none" dirty="0">
              <a:solidFill>
                <a:srgbClr val="000099"/>
              </a:solidFill>
              <a:latin typeface="Arial" pitchFamily="34" charset="0"/>
              <a:cs typeface="Arial" pitchFamily="34" charset="0"/>
            </a:endParaRPr>
          </a:p>
        </p:txBody>
      </p:sp>
      <p:sp>
        <p:nvSpPr>
          <p:cNvPr id="370699" name="Text Box 11"/>
          <p:cNvSpPr txBox="1">
            <a:spLocks noChangeArrowheads="1"/>
          </p:cNvSpPr>
          <p:nvPr/>
        </p:nvSpPr>
        <p:spPr bwMode="auto">
          <a:xfrm>
            <a:off x="1214438" y="6072188"/>
            <a:ext cx="3286125" cy="646112"/>
          </a:xfrm>
          <a:prstGeom prst="rect">
            <a:avLst/>
          </a:prstGeom>
          <a:noFill/>
          <a:ln w="9525">
            <a:noFill/>
            <a:miter lim="800000"/>
            <a:headEnd/>
            <a:tailEnd/>
          </a:ln>
          <a:effectLst/>
        </p:spPr>
        <p:txBody>
          <a:bodyPr>
            <a:spAutoFit/>
          </a:bodyPr>
          <a:lstStyle/>
          <a:p>
            <a:pPr>
              <a:defRPr/>
            </a:pPr>
            <a:r>
              <a:rPr lang="en-GB" sz="1200" u="none" dirty="0" smtClean="0">
                <a:solidFill>
                  <a:srgbClr val="000099"/>
                </a:solidFill>
                <a:latin typeface="Arial" pitchFamily="34" charset="0"/>
                <a:cs typeface="Arial" pitchFamily="34" charset="0"/>
              </a:rPr>
              <a:t>ECQA Certified Training Material</a:t>
            </a:r>
            <a:br>
              <a:rPr lang="en-GB" sz="1200" u="none" dirty="0" smtClean="0">
                <a:solidFill>
                  <a:srgbClr val="000099"/>
                </a:solidFill>
                <a:latin typeface="Arial" pitchFamily="34" charset="0"/>
                <a:cs typeface="Arial" pitchFamily="34" charset="0"/>
              </a:rPr>
            </a:br>
            <a:r>
              <a:rPr lang="en-GB" sz="1200" u="none" dirty="0" smtClean="0">
                <a:solidFill>
                  <a:srgbClr val="000099"/>
                </a:solidFill>
                <a:latin typeface="Arial" pitchFamily="34" charset="0"/>
                <a:cs typeface="Arial" pitchFamily="34" charset="0"/>
              </a:rPr>
              <a:t>Release 1</a:t>
            </a:r>
            <a:endParaRPr lang="en-GB" sz="800" u="none" dirty="0" smtClean="0">
              <a:solidFill>
                <a:srgbClr val="000099"/>
              </a:solidFill>
              <a:latin typeface="Arial" pitchFamily="34" charset="0"/>
              <a:cs typeface="Arial" pitchFamily="34" charset="0"/>
            </a:endParaRPr>
          </a:p>
          <a:p>
            <a:pPr>
              <a:defRPr/>
            </a:pPr>
            <a:r>
              <a:rPr lang="en-GB" sz="1200" u="none" noProof="1" smtClean="0">
                <a:solidFill>
                  <a:srgbClr val="000099"/>
                </a:solidFill>
                <a:latin typeface="Arial" pitchFamily="34" charset="0"/>
                <a:cs typeface="Arial" pitchFamily="34" charset="0"/>
              </a:rPr>
              <a:t>Authors</a:t>
            </a:r>
            <a:r>
              <a:rPr lang="en-GB" sz="1200" u="none" dirty="0" smtClean="0">
                <a:solidFill>
                  <a:srgbClr val="000099"/>
                </a:solidFill>
                <a:latin typeface="Arial" pitchFamily="34" charset="0"/>
                <a:cs typeface="Arial" pitchFamily="34" charset="0"/>
              </a:rPr>
              <a:t>: I2E Training Material Committee </a:t>
            </a:r>
            <a:endParaRPr lang="en-GB" sz="1200" u="none" dirty="0">
              <a:solidFill>
                <a:srgbClr val="000099"/>
              </a:solidFill>
              <a:latin typeface="Arial" pitchFamily="34" charset="0"/>
              <a:cs typeface="Arial" pitchFamily="34" charset="0"/>
            </a:endParaRPr>
          </a:p>
        </p:txBody>
      </p:sp>
      <p:pic>
        <p:nvPicPr>
          <p:cNvPr id="1032" name="Picture 11"/>
          <p:cNvPicPr>
            <a:picLocks noChangeAspect="1" noChangeArrowheads="1"/>
          </p:cNvPicPr>
          <p:nvPr userDrawn="1"/>
        </p:nvPicPr>
        <p:blipFill>
          <a:blip r:embed="rId7" cstate="print"/>
          <a:srcRect/>
          <a:stretch>
            <a:fillRect/>
          </a:stretch>
        </p:blipFill>
        <p:spPr bwMode="auto">
          <a:xfrm>
            <a:off x="47625" y="6000750"/>
            <a:ext cx="1204913" cy="785813"/>
          </a:xfrm>
          <a:prstGeom prst="rect">
            <a:avLst/>
          </a:prstGeom>
          <a:noFill/>
          <a:ln w="9525">
            <a:noFill/>
            <a:miter lim="800000"/>
            <a:headEnd/>
            <a:tailEnd/>
          </a:ln>
        </p:spPr>
      </p:pic>
      <p:sp>
        <p:nvSpPr>
          <p:cNvPr id="9" name="Text Box 10"/>
          <p:cNvSpPr txBox="1">
            <a:spLocks noChangeArrowheads="1"/>
          </p:cNvSpPr>
          <p:nvPr userDrawn="1"/>
        </p:nvSpPr>
        <p:spPr bwMode="auto">
          <a:xfrm>
            <a:off x="4786313" y="6234113"/>
            <a:ext cx="1604962" cy="338137"/>
          </a:xfrm>
          <a:prstGeom prst="rect">
            <a:avLst/>
          </a:prstGeom>
          <a:noFill/>
          <a:ln w="9525">
            <a:noFill/>
            <a:miter lim="800000"/>
            <a:headEnd/>
            <a:tailEnd/>
          </a:ln>
          <a:effectLst/>
        </p:spPr>
        <p:txBody>
          <a:bodyPr>
            <a:spAutoFit/>
          </a:bodyPr>
          <a:lstStyle/>
          <a:p>
            <a:pPr algn="r">
              <a:defRPr/>
            </a:pPr>
            <a:r>
              <a:rPr lang="en-GB" sz="1600" b="1" u="none" dirty="0">
                <a:solidFill>
                  <a:srgbClr val="000099"/>
                </a:solidFill>
                <a:latin typeface="Arial" pitchFamily="34" charset="0"/>
                <a:cs typeface="Arial" pitchFamily="34" charset="0"/>
              </a:rPr>
              <a:t>www.ecqa.org</a:t>
            </a:r>
          </a:p>
        </p:txBody>
      </p:sp>
      <p:pic>
        <p:nvPicPr>
          <p:cNvPr id="12" name="Image 11" descr="I2E logo - final - png.png"/>
          <p:cNvPicPr>
            <a:picLocks noChangeAspect="1"/>
          </p:cNvPicPr>
          <p:nvPr userDrawn="1"/>
        </p:nvPicPr>
        <p:blipFill>
          <a:blip r:embed="rId8" cstate="print"/>
          <a:stretch>
            <a:fillRect/>
          </a:stretch>
        </p:blipFill>
        <p:spPr>
          <a:xfrm>
            <a:off x="72008" y="188640"/>
            <a:ext cx="1475656" cy="525991"/>
          </a:xfrm>
          <a:prstGeom prst="rect">
            <a:avLst/>
          </a:prstGeom>
        </p:spPr>
      </p:pic>
    </p:spTree>
  </p:cSld>
  <p:clrMap bg1="lt1" tx1="dk1" bg2="lt2" tx2="dk2" accent1="accent1" accent2="accent2" accent3="accent3" accent4="accent4" accent5="accent5" accent6="accent6" hlink="hlink" folHlink="folHlink"/>
  <p:sldLayoutIdLst>
    <p:sldLayoutId id="2147484317" r:id="rId1"/>
    <p:sldLayoutId id="2147484313" r:id="rId2"/>
    <p:sldLayoutId id="2147484314" r:id="rId3"/>
    <p:sldLayoutId id="2147484315" r:id="rId4"/>
    <p:sldLayoutId id="2147484316" r:id="rId5"/>
  </p:sldLayoutIdLst>
  <p:txStyles>
    <p:titleStyle>
      <a:lvl1pPr algn="ctr" rtl="0" eaLnBrk="0" fontAlgn="base" hangingPunct="0">
        <a:spcBef>
          <a:spcPct val="0"/>
        </a:spcBef>
        <a:spcAft>
          <a:spcPct val="0"/>
        </a:spcAft>
        <a:defRPr sz="2800">
          <a:solidFill>
            <a:srgbClr val="000099"/>
          </a:solidFill>
          <a:latin typeface="Arial" pitchFamily="34" charset="0"/>
          <a:ea typeface="+mj-ea"/>
          <a:cs typeface="Arial" pitchFamily="34" charset="0"/>
        </a:defRPr>
      </a:lvl1pPr>
      <a:lvl2pPr algn="ctr" rtl="0" eaLnBrk="0" fontAlgn="base" hangingPunct="0">
        <a:spcBef>
          <a:spcPct val="0"/>
        </a:spcBef>
        <a:spcAft>
          <a:spcPct val="0"/>
        </a:spcAft>
        <a:defRPr sz="2800">
          <a:solidFill>
            <a:srgbClr val="000099"/>
          </a:solidFill>
          <a:latin typeface="Arial" charset="0"/>
          <a:cs typeface="Arial" charset="0"/>
        </a:defRPr>
      </a:lvl2pPr>
      <a:lvl3pPr algn="ctr" rtl="0" eaLnBrk="0" fontAlgn="base" hangingPunct="0">
        <a:spcBef>
          <a:spcPct val="0"/>
        </a:spcBef>
        <a:spcAft>
          <a:spcPct val="0"/>
        </a:spcAft>
        <a:defRPr sz="2800">
          <a:solidFill>
            <a:srgbClr val="000099"/>
          </a:solidFill>
          <a:latin typeface="Arial" charset="0"/>
          <a:cs typeface="Arial" charset="0"/>
        </a:defRPr>
      </a:lvl3pPr>
      <a:lvl4pPr algn="ctr" rtl="0" eaLnBrk="0" fontAlgn="base" hangingPunct="0">
        <a:spcBef>
          <a:spcPct val="0"/>
        </a:spcBef>
        <a:spcAft>
          <a:spcPct val="0"/>
        </a:spcAft>
        <a:defRPr sz="2800">
          <a:solidFill>
            <a:srgbClr val="000099"/>
          </a:solidFill>
          <a:latin typeface="Arial" charset="0"/>
          <a:cs typeface="Arial" charset="0"/>
        </a:defRPr>
      </a:lvl4pPr>
      <a:lvl5pPr algn="ctr" rtl="0" eaLnBrk="0" fontAlgn="base" hangingPunct="0">
        <a:spcBef>
          <a:spcPct val="0"/>
        </a:spcBef>
        <a:spcAft>
          <a:spcPct val="0"/>
        </a:spcAft>
        <a:defRPr sz="2800">
          <a:solidFill>
            <a:srgbClr val="000099"/>
          </a:solidFill>
          <a:latin typeface="Arial" charset="0"/>
          <a:cs typeface="Arial" charset="0"/>
        </a:defRPr>
      </a:lvl5pPr>
      <a:lvl6pPr marL="457200" algn="ctr" rtl="0" eaLnBrk="0" fontAlgn="base" hangingPunct="0">
        <a:spcBef>
          <a:spcPct val="0"/>
        </a:spcBef>
        <a:spcAft>
          <a:spcPct val="0"/>
        </a:spcAft>
        <a:defRPr sz="2800" b="1">
          <a:solidFill>
            <a:srgbClr val="000099"/>
          </a:solidFill>
          <a:latin typeface="Tw Cen MT" pitchFamily="34" charset="-18"/>
        </a:defRPr>
      </a:lvl6pPr>
      <a:lvl7pPr marL="914400" algn="ctr" rtl="0" eaLnBrk="0" fontAlgn="base" hangingPunct="0">
        <a:spcBef>
          <a:spcPct val="0"/>
        </a:spcBef>
        <a:spcAft>
          <a:spcPct val="0"/>
        </a:spcAft>
        <a:defRPr sz="2800" b="1">
          <a:solidFill>
            <a:srgbClr val="000099"/>
          </a:solidFill>
          <a:latin typeface="Tw Cen MT" pitchFamily="34" charset="-18"/>
        </a:defRPr>
      </a:lvl7pPr>
      <a:lvl8pPr marL="1371600" algn="ctr" rtl="0" eaLnBrk="0" fontAlgn="base" hangingPunct="0">
        <a:spcBef>
          <a:spcPct val="0"/>
        </a:spcBef>
        <a:spcAft>
          <a:spcPct val="0"/>
        </a:spcAft>
        <a:defRPr sz="2800" b="1">
          <a:solidFill>
            <a:srgbClr val="000099"/>
          </a:solidFill>
          <a:latin typeface="Tw Cen MT" pitchFamily="34" charset="-18"/>
        </a:defRPr>
      </a:lvl8pPr>
      <a:lvl9pPr marL="1828800" algn="ctr" rtl="0" eaLnBrk="0" fontAlgn="base" hangingPunct="0">
        <a:spcBef>
          <a:spcPct val="0"/>
        </a:spcBef>
        <a:spcAft>
          <a:spcPct val="0"/>
        </a:spcAft>
        <a:defRPr sz="2800" b="1">
          <a:solidFill>
            <a:srgbClr val="000099"/>
          </a:solidFill>
          <a:latin typeface="Tw Cen MT" pitchFamily="34" charset="-18"/>
        </a:defRPr>
      </a:lvl9pPr>
    </p:titleStyle>
    <p:bodyStyle>
      <a:lvl1pPr marL="342900" indent="-342900" algn="l" rtl="0" eaLnBrk="0" fontAlgn="base" hangingPunct="0">
        <a:spcBef>
          <a:spcPct val="20000"/>
        </a:spcBef>
        <a:spcAft>
          <a:spcPct val="0"/>
        </a:spcAft>
        <a:buChar char="•"/>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Tw Cen MT" pitchFamily="34" charset="0"/>
        <a:buChar char="–"/>
        <a:defRPr sz="26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2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youtube.com/watch?v=u6XAPnuFjJc" TargetMode="External"/><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www.rotman.utoronto.ca/~scote/SyetalJAP.pdf" TargetMode="External"/><Relationship Id="rId2" Type="http://schemas.openxmlformats.org/officeDocument/2006/relationships/notesSlide" Target="../notesSlides/notesSlide34.xml"/><Relationship Id="rId1" Type="http://schemas.openxmlformats.org/officeDocument/2006/relationships/slideLayout" Target="../slideLayouts/slideLayout5.xml"/><Relationship Id="rId4" Type="http://schemas.openxmlformats.org/officeDocument/2006/relationships/hyperlink" Target="http://www.hrworld.com/features/top-10-leadership-qualities-031908/"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www.emiracle.eu/" TargetMode="External"/><Relationship Id="rId3" Type="http://schemas.openxmlformats.org/officeDocument/2006/relationships/hyperlink" Target="http://www.rpic-vip.cz/" TargetMode="External"/><Relationship Id="rId7" Type="http://schemas.openxmlformats.org/officeDocument/2006/relationships/hyperlink" Target="http://www.iscn.com/"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www.cirses.it/" TargetMode="External"/><Relationship Id="rId5" Type="http://schemas.openxmlformats.org/officeDocument/2006/relationships/hyperlink" Target="http://www.eurosc.eu/" TargetMode="External"/><Relationship Id="rId4" Type="http://schemas.openxmlformats.org/officeDocument/2006/relationships/hyperlink" Target="http://www.isq.pt/" TargetMode="Externa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15616" y="1773238"/>
            <a:ext cx="8028384" cy="1470025"/>
          </a:xfrm>
        </p:spPr>
        <p:txBody>
          <a:bodyPr/>
          <a:lstStyle/>
          <a:p>
            <a:pPr marL="533400" indent="-533400" rtl="0"/>
            <a:r>
              <a:rPr lang="it-IT" b="0" i="0" u="none">
                <a:latin typeface="Arial" charset="0"/>
                <a:cs typeface="Arial" charset="0"/>
              </a:rPr>
              <a:t>Unità 4: EMPOWERMENT DA AMBIENTI DI APPRENDIMENTO ORGANIZZATIVO </a:t>
            </a:r>
            <a:r>
              <a:rPr lang="it-IT" dirty="0">
                <a:latin typeface="Arial" charset="0"/>
                <a:cs typeface="Arial" charset="0"/>
              </a:rPr>
              <a:t/>
            </a:r>
            <a:br>
              <a:rPr lang="it-IT" dirty="0">
                <a:latin typeface="Arial" charset="0"/>
                <a:cs typeface="Arial" charset="0"/>
              </a:rPr>
            </a:br>
            <a:endParaRPr lang="it-IT" sz="2800" dirty="0" smtClean="0">
              <a:latin typeface="Arial" charset="0"/>
              <a:cs typeface="Arial" charset="0"/>
            </a:endParaRPr>
          </a:p>
        </p:txBody>
      </p:sp>
      <p:sp>
        <p:nvSpPr>
          <p:cNvPr id="3075" name="Rectangle 3"/>
          <p:cNvSpPr>
            <a:spLocks noGrp="1" noChangeArrowheads="1"/>
          </p:cNvSpPr>
          <p:nvPr>
            <p:ph type="subTitle" idx="1"/>
          </p:nvPr>
        </p:nvSpPr>
        <p:spPr>
          <a:xfrm>
            <a:off x="1115616" y="3284538"/>
            <a:ext cx="8028384" cy="1752600"/>
          </a:xfrm>
        </p:spPr>
        <p:txBody>
          <a:bodyPr/>
          <a:lstStyle/>
          <a:p>
            <a:pPr marL="609600" indent="-609600" rtl="0">
              <a:defRPr/>
            </a:pPr>
            <a:r>
              <a:rPr lang="it-IT" b="0" i="0" u="sng">
                <a:latin typeface="Arial" charset="0"/>
                <a:cs typeface="Arial" charset="0"/>
              </a:rPr>
              <a:t>Elemento 2:</a:t>
            </a:r>
            <a:r>
              <a:rPr lang="it-IT" b="0" i="0" u="none">
                <a:latin typeface="Arial" charset="0"/>
                <a:cs typeface="Arial" charset="0"/>
              </a:rPr>
              <a:t> </a:t>
            </a:r>
            <a:r>
              <a:rPr lang="it-IT" b="1" i="0" u="sng">
                <a:latin typeface="Arial" charset="0"/>
                <a:cs typeface="Arial" charset="0"/>
              </a:rPr>
              <a:t>Fattori</a:t>
            </a:r>
            <a:r>
              <a:rPr lang="it-IT" b="0" i="0" u="none">
                <a:latin typeface="Arial" charset="0"/>
                <a:cs typeface="Arial" charset="0"/>
              </a:rPr>
              <a:t> </a:t>
            </a:r>
          </a:p>
          <a:p>
            <a:pPr marL="609600" indent="-609600" rtl="0">
              <a:defRPr/>
            </a:pPr>
            <a:r>
              <a:rPr lang="it-IT" b="0" i="0" u="none">
                <a:latin typeface="Arial" charset="0"/>
                <a:cs typeface="Arial" charset="0"/>
              </a:rPr>
              <a:t>             </a:t>
            </a:r>
            <a:r>
              <a:rPr lang="it-IT" b="1" i="0" u="sng">
                <a:latin typeface="Arial" charset="0"/>
                <a:cs typeface="Arial" charset="0"/>
              </a:rPr>
              <a:t>di motivazione del Team e Leadership </a:t>
            </a:r>
          </a:p>
          <a:p>
            <a:pPr marL="609600" indent="-609600" rtl="0">
              <a:defRPr/>
            </a:pPr>
            <a:endParaRPr lang="it-IT" sz="2400" dirty="0">
              <a:solidFill>
                <a:srgbClr val="000099"/>
              </a:solidFill>
              <a:latin typeface="Arial" charset="0"/>
              <a:cs typeface="Arial" charset="0"/>
            </a:endParaRPr>
          </a:p>
          <a:p>
            <a:pPr marL="609600" indent="-609600" rtl="0">
              <a:defRPr/>
            </a:pPr>
            <a:endParaRPr lang="it-IT" sz="3200" dirty="0">
              <a:solidFill>
                <a:srgbClr val="000099"/>
              </a:solidFill>
              <a:latin typeface="Arial" charset="0"/>
              <a:cs typeface="Arial" charset="0"/>
            </a:endParaRPr>
          </a:p>
          <a:p>
            <a:pPr marL="609600" indent="-609600" rtl="0"/>
            <a:endParaRPr lang="it-IT" dirty="0" smtClean="0">
              <a:latin typeface="Arial" charset="0"/>
              <a:cs typeface="Arial" charset="0"/>
            </a:endParaRPr>
          </a:p>
        </p:txBody>
      </p:sp>
    </p:spTree>
  </p:cSld>
  <p:clrMapOvr>
    <a:masterClrMapping/>
  </p:clrMapOvr>
  <p:transition advTm="1316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475656" y="0"/>
            <a:ext cx="7219950" cy="896938"/>
          </a:xfrm>
        </p:spPr>
        <p:txBody>
          <a:bodyPr/>
          <a:lstStyle/>
          <a:p>
            <a:pPr rtl="0"/>
            <a:r>
              <a:rPr lang="it-IT" b="0" i="0" u="none" dirty="0">
                <a:solidFill>
                  <a:srgbClr val="0033CC"/>
                </a:solidFill>
              </a:rPr>
              <a:t>Tipologie di leadership - Modello griglia manageriale</a:t>
            </a:r>
          </a:p>
        </p:txBody>
      </p:sp>
      <p:pic>
        <p:nvPicPr>
          <p:cNvPr id="3" name="Picture 2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26000" y="1363663"/>
            <a:ext cx="4283075" cy="415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4" name="Object 27"/>
          <p:cNvGraphicFramePr>
            <a:graphicFrameLocks noChangeAspect="1"/>
          </p:cNvGraphicFramePr>
          <p:nvPr/>
        </p:nvGraphicFramePr>
        <p:xfrm>
          <a:off x="165100" y="1268413"/>
          <a:ext cx="4767263" cy="4640262"/>
        </p:xfrm>
        <a:graphic>
          <a:graphicData uri="http://schemas.openxmlformats.org/presentationml/2006/ole">
            <p:oleObj spid="_x0000_s1042" name="Photo Editor Photo" r:id="rId5" imgW="5114286" imgH="4772691" progId="">
              <p:embed/>
            </p:oleObj>
          </a:graphicData>
        </a:graphic>
      </p:graphicFrame>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44624"/>
            <a:ext cx="7219950" cy="896938"/>
          </a:xfrm>
        </p:spPr>
        <p:txBody>
          <a:bodyPr/>
          <a:lstStyle/>
          <a:p>
            <a:pPr rtl="0"/>
            <a:r>
              <a:rPr lang="it-IT" b="0" i="0" u="none">
                <a:solidFill>
                  <a:srgbClr val="0033CC"/>
                </a:solidFill>
              </a:rPr>
              <a:t>Tipologie di leadership - Modello griglia manageriale (segue)</a:t>
            </a:r>
          </a:p>
        </p:txBody>
      </p:sp>
      <p:pic>
        <p:nvPicPr>
          <p:cNvPr id="3" name="Picture 2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26000" y="1363663"/>
            <a:ext cx="4283075" cy="415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4" name="Object 27"/>
          <p:cNvGraphicFramePr>
            <a:graphicFrameLocks noChangeAspect="1"/>
          </p:cNvGraphicFramePr>
          <p:nvPr/>
        </p:nvGraphicFramePr>
        <p:xfrm>
          <a:off x="165100" y="1268413"/>
          <a:ext cx="4767263" cy="4640262"/>
        </p:xfrm>
        <a:graphic>
          <a:graphicData uri="http://schemas.openxmlformats.org/presentationml/2006/ole">
            <p:oleObj spid="_x0000_s2066" name="Photo Editor Photo" r:id="rId5" imgW="5114286" imgH="4772691" progId="">
              <p:embed/>
            </p:oleObj>
          </a:graphicData>
        </a:graphic>
      </p:graphicFrame>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44624"/>
            <a:ext cx="7219950" cy="896938"/>
          </a:xfrm>
        </p:spPr>
        <p:txBody>
          <a:bodyPr/>
          <a:lstStyle/>
          <a:p>
            <a:pPr rtl="0"/>
            <a:r>
              <a:rPr lang="it-IT" b="0" i="0" u="none"/>
              <a:t>Teoria di leader trasformazionali e transazionali</a:t>
            </a:r>
          </a:p>
        </p:txBody>
      </p:sp>
      <p:sp>
        <p:nvSpPr>
          <p:cNvPr id="3" name="Rectangle 4"/>
          <p:cNvSpPr>
            <a:spLocks noChangeArrowheads="1"/>
          </p:cNvSpPr>
          <p:nvPr/>
        </p:nvSpPr>
        <p:spPr bwMode="auto">
          <a:xfrm>
            <a:off x="539750" y="1844675"/>
            <a:ext cx="7993063" cy="267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rtl="0"/>
            <a:r>
              <a:rPr lang="it-IT" sz="2400" b="0" i="0" u="none">
                <a:latin typeface="Tw Cen MT" pitchFamily="34" charset="0"/>
              </a:rPr>
              <a:t>Il </a:t>
            </a:r>
            <a:r>
              <a:rPr lang="it-IT" sz="2400" b="1" i="0" u="none">
                <a:latin typeface="Tw Cen MT" pitchFamily="34" charset="0"/>
              </a:rPr>
              <a:t>leader transazionale </a:t>
            </a:r>
            <a:r>
              <a:rPr lang="it-IT" sz="2400" b="0" i="0" u="none">
                <a:latin typeface="Tw Cen MT" pitchFamily="34" charset="0"/>
              </a:rPr>
              <a:t>ha il potere di eseguire alcuni compiti e premiare o punire le performance del team. </a:t>
            </a:r>
          </a:p>
          <a:p>
            <a:endParaRPr lang="it-IT" sz="2400" u="none">
              <a:latin typeface="Tw Cen MT" pitchFamily="34" charset="0"/>
            </a:endParaRPr>
          </a:p>
          <a:p>
            <a:pPr algn="l" rtl="0"/>
            <a:r>
              <a:rPr lang="it-IT" sz="2400" b="0" i="0" u="none">
                <a:latin typeface="Tw Cen MT" pitchFamily="34" charset="0"/>
              </a:rPr>
              <a:t>Il </a:t>
            </a:r>
            <a:r>
              <a:rPr lang="it-IT" sz="2400" b="1" i="0" u="none">
                <a:latin typeface="Tw Cen MT" pitchFamily="34" charset="0"/>
              </a:rPr>
              <a:t>leader trasformazionale </a:t>
            </a:r>
            <a:r>
              <a:rPr lang="it-IT" sz="2400" b="0" i="0" u="none">
                <a:latin typeface="Tw Cen MT" pitchFamily="34" charset="0"/>
              </a:rPr>
              <a:t>motiva il suo team affinché sia efficace ed efficiente. </a:t>
            </a:r>
          </a:p>
          <a:p>
            <a:pPr algn="l" rtl="0"/>
            <a:r>
              <a:rPr lang="it-IT" sz="2400" b="0" i="0" u="none">
                <a:latin typeface="Tw Cen MT" pitchFamily="34" charset="0"/>
              </a:rPr>
              <a:t>I leader trasformazionali si concentrano sul quadro completo, hanno bisogno di essere circondati da persone che si occupano dei dettagli. </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228600"/>
            <a:ext cx="7219950" cy="896938"/>
          </a:xfrm>
        </p:spPr>
        <p:txBody>
          <a:bodyPr/>
          <a:lstStyle/>
          <a:p>
            <a:pPr rtl="0"/>
            <a:r>
              <a:rPr lang="it-IT" b="0" i="0" u="none"/>
              <a:t>Stili di leadership</a:t>
            </a:r>
            <a:endParaRPr lang="it-IT" smtClean="0"/>
          </a:p>
        </p:txBody>
      </p:sp>
      <p:sp>
        <p:nvSpPr>
          <p:cNvPr id="3" name="Rectangle 3"/>
          <p:cNvSpPr>
            <a:spLocks noChangeArrowheads="1"/>
          </p:cNvSpPr>
          <p:nvPr/>
        </p:nvSpPr>
        <p:spPr bwMode="auto">
          <a:xfrm>
            <a:off x="612775" y="1681163"/>
            <a:ext cx="8351838" cy="378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rtl="0">
              <a:spcAft>
                <a:spcPct val="50000"/>
              </a:spcAft>
            </a:pPr>
            <a:r>
              <a:rPr lang="it-IT" sz="2400" b="1" i="0" u="none">
                <a:latin typeface="Tw Cen MT" pitchFamily="34" charset="0"/>
              </a:rPr>
              <a:t>Un leader moderno:</a:t>
            </a:r>
          </a:p>
          <a:p>
            <a:pPr algn="l" rtl="0">
              <a:spcAft>
                <a:spcPct val="50000"/>
              </a:spcAft>
            </a:pPr>
            <a:r>
              <a:rPr lang="it-IT" sz="2400" b="1" i="0" u="none">
                <a:latin typeface="Tw Cen MT" pitchFamily="34" charset="0"/>
              </a:rPr>
              <a:t>- svilupperà la flessibilità per essere in grado di utilizzare tutti gli stili</a:t>
            </a:r>
          </a:p>
          <a:p>
            <a:pPr algn="l" rtl="0">
              <a:spcAft>
                <a:spcPct val="50000"/>
              </a:spcAft>
            </a:pPr>
            <a:r>
              <a:rPr lang="it-IT" sz="2400" b="1" i="0" u="none">
                <a:latin typeface="Tw Cen MT" pitchFamily="34" charset="0"/>
              </a:rPr>
              <a:t>- riconoscerà le diverse imposizioni di ogni situazione</a:t>
            </a:r>
          </a:p>
          <a:p>
            <a:pPr algn="l" rtl="0">
              <a:spcAft>
                <a:spcPct val="50000"/>
              </a:spcAft>
            </a:pPr>
            <a:r>
              <a:rPr lang="it-IT" sz="2400" b="1" i="0" u="none">
                <a:latin typeface="Tw Cen MT" pitchFamily="34" charset="0"/>
              </a:rPr>
              <a:t>- si adatterà correttamente, utilizzando lo/gli stile/i che gli garantiscono il successo ottimale</a:t>
            </a:r>
          </a:p>
          <a:p>
            <a:pPr algn="l" rtl="0">
              <a:spcAft>
                <a:spcPct val="50000"/>
              </a:spcAft>
            </a:pPr>
            <a:r>
              <a:rPr lang="it-IT" sz="2400" b="1" i="0" u="none">
                <a:latin typeface="Tw Cen MT" pitchFamily="34" charset="0"/>
              </a:rPr>
              <a:t>- assicurerà il soddisfacimento delle esigenze, che in alcune circostanze possono trovarsi in situazioni diverse da quella della leadership corrente (ad es.: al di fuori dell’ambiente di lavoro o in gruppi di supporto ai pari)</a:t>
            </a:r>
            <a:r>
              <a:rPr lang="it-IT" sz="2400" b="0" i="0" u="none">
                <a:latin typeface="Tw Cen MT" pitchFamily="34" charset="0"/>
              </a:rPr>
              <a:t> </a:t>
            </a:r>
            <a:endParaRPr lang="it-IT" sz="2400" dirty="0">
              <a:latin typeface="Tw Cen MT" pitchFamily="34" charset="0"/>
            </a:endParaRP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44624"/>
            <a:ext cx="7219950" cy="896938"/>
          </a:xfrm>
        </p:spPr>
        <p:txBody>
          <a:bodyPr/>
          <a:lstStyle/>
          <a:p>
            <a:pPr rtl="0"/>
            <a:r>
              <a:rPr lang="it-IT" b="0" i="0" u="none"/>
              <a:t>INTELLIGENZA EMOTIVA E LEADERSHIP</a:t>
            </a:r>
          </a:p>
        </p:txBody>
      </p:sp>
      <p:sp>
        <p:nvSpPr>
          <p:cNvPr id="3" name="Rectangle 23"/>
          <p:cNvSpPr>
            <a:spLocks noChangeArrowheads="1"/>
          </p:cNvSpPr>
          <p:nvPr/>
        </p:nvSpPr>
        <p:spPr bwMode="auto">
          <a:xfrm>
            <a:off x="611188" y="3141663"/>
            <a:ext cx="8388350" cy="896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rtl="0">
              <a:buFont typeface="Wingdings" pitchFamily="2" charset="2"/>
              <a:buNone/>
            </a:pPr>
            <a:r>
              <a:rPr lang="it-IT" sz="2400" b="0" i="0" u="none">
                <a:latin typeface="Tw Cen MT" pitchFamily="34" charset="0"/>
              </a:rPr>
              <a:t>I livelli più elevati di intelligenza emotiva sono associati a migliori performance nelle seguenti aree:</a:t>
            </a:r>
            <a:r>
              <a:rPr lang="it-IT" sz="2400" u="none" dirty="0">
                <a:latin typeface="Tw Cen MT" pitchFamily="34" charset="0"/>
              </a:rPr>
              <a:t/>
            </a:r>
            <a:br>
              <a:rPr lang="it-IT" sz="2400" u="none" dirty="0">
                <a:latin typeface="Tw Cen MT" pitchFamily="34" charset="0"/>
              </a:rPr>
            </a:br>
            <a:r>
              <a:rPr lang="it-IT" sz="2400" b="0" i="0" u="none">
                <a:latin typeface="Tw Cen MT" pitchFamily="34" charset="0"/>
              </a:rPr>
              <a:t>	Gestione partecipativa</a:t>
            </a:r>
            <a:r>
              <a:rPr lang="it-IT" sz="2400" u="none" dirty="0">
                <a:latin typeface="Tw Cen MT" pitchFamily="34" charset="0"/>
              </a:rPr>
              <a:t/>
            </a:r>
            <a:br>
              <a:rPr lang="it-IT" sz="2400" u="none" dirty="0">
                <a:latin typeface="Tw Cen MT" pitchFamily="34" charset="0"/>
              </a:rPr>
            </a:br>
            <a:r>
              <a:rPr lang="it-IT" sz="2400" b="0" i="0" u="none">
                <a:latin typeface="Tw Cen MT" pitchFamily="34" charset="0"/>
              </a:rPr>
              <a:t>	Mettere a proprio agio le persone</a:t>
            </a:r>
            <a:r>
              <a:rPr lang="it-IT" sz="2400" u="none" dirty="0">
                <a:latin typeface="Tw Cen MT" pitchFamily="34" charset="0"/>
              </a:rPr>
              <a:t/>
            </a:r>
            <a:br>
              <a:rPr lang="it-IT" sz="2400" u="none" dirty="0">
                <a:latin typeface="Tw Cen MT" pitchFamily="34" charset="0"/>
              </a:rPr>
            </a:br>
            <a:r>
              <a:rPr lang="it-IT" sz="2400" b="0" i="0" u="none">
                <a:latin typeface="Tw Cen MT" pitchFamily="34" charset="0"/>
              </a:rPr>
              <a:t>	Auto-consapevolezza</a:t>
            </a:r>
            <a:r>
              <a:rPr lang="it-IT" sz="2400" u="none" dirty="0">
                <a:latin typeface="Tw Cen MT" pitchFamily="34" charset="0"/>
              </a:rPr>
              <a:t/>
            </a:r>
            <a:br>
              <a:rPr lang="it-IT" sz="2400" u="none" dirty="0">
                <a:latin typeface="Tw Cen MT" pitchFamily="34" charset="0"/>
              </a:rPr>
            </a:br>
            <a:r>
              <a:rPr lang="it-IT" sz="2400" b="0" i="0" u="none">
                <a:latin typeface="Tw Cen MT" pitchFamily="34" charset="0"/>
              </a:rPr>
              <a:t>	Equilibrio tra vita privata e lavoro</a:t>
            </a:r>
            <a:r>
              <a:rPr lang="it-IT" sz="2400" u="none" dirty="0">
                <a:latin typeface="Tw Cen MT" pitchFamily="34" charset="0"/>
              </a:rPr>
              <a:t/>
            </a:r>
            <a:br>
              <a:rPr lang="it-IT" sz="2400" u="none" dirty="0">
                <a:latin typeface="Tw Cen MT" pitchFamily="34" charset="0"/>
              </a:rPr>
            </a:br>
            <a:r>
              <a:rPr lang="it-IT" sz="2400" b="0" i="0" u="none">
                <a:latin typeface="Tw Cen MT" pitchFamily="34" charset="0"/>
              </a:rPr>
              <a:t>	Schiettezza e sangue freddo</a:t>
            </a:r>
            <a:r>
              <a:rPr lang="it-IT" sz="2400" u="none" dirty="0">
                <a:latin typeface="Tw Cen MT" pitchFamily="34" charset="0"/>
              </a:rPr>
              <a:t/>
            </a:r>
            <a:br>
              <a:rPr lang="it-IT" sz="2400" u="none" dirty="0">
                <a:latin typeface="Tw Cen MT" pitchFamily="34" charset="0"/>
              </a:rPr>
            </a:br>
            <a:r>
              <a:rPr lang="it-IT" sz="2400" b="0" i="0" u="none">
                <a:latin typeface="Tw Cen MT" pitchFamily="34" charset="0"/>
              </a:rPr>
              <a:t>	Costruire e ricucire i rapporti</a:t>
            </a:r>
            <a:r>
              <a:rPr lang="it-IT" sz="2400" u="none" dirty="0">
                <a:latin typeface="Tw Cen MT" pitchFamily="34" charset="0"/>
              </a:rPr>
              <a:t/>
            </a:r>
            <a:br>
              <a:rPr lang="it-IT" sz="2400" u="none" dirty="0">
                <a:latin typeface="Tw Cen MT" pitchFamily="34" charset="0"/>
              </a:rPr>
            </a:br>
            <a:r>
              <a:rPr lang="it-IT" sz="2400" b="0" i="0" u="none">
                <a:latin typeface="Tw Cen MT" pitchFamily="34" charset="0"/>
              </a:rPr>
              <a:t>	Fare ciò che serve</a:t>
            </a:r>
            <a:r>
              <a:rPr lang="it-IT" sz="2400" u="none" dirty="0">
                <a:latin typeface="Tw Cen MT" pitchFamily="34" charset="0"/>
              </a:rPr>
              <a:t/>
            </a:r>
            <a:br>
              <a:rPr lang="it-IT" sz="2400" u="none" dirty="0">
                <a:latin typeface="Tw Cen MT" pitchFamily="34" charset="0"/>
              </a:rPr>
            </a:br>
            <a:r>
              <a:rPr lang="it-IT" sz="2400" b="0" i="0" u="none">
                <a:latin typeface="Tw Cen MT" pitchFamily="34" charset="0"/>
              </a:rPr>
              <a:t>	Determinazione</a:t>
            </a:r>
            <a:r>
              <a:rPr lang="it-IT" sz="2400" u="none" dirty="0">
                <a:latin typeface="Tw Cen MT" pitchFamily="34" charset="0"/>
              </a:rPr>
              <a:t/>
            </a:r>
            <a:br>
              <a:rPr lang="it-IT" sz="2400" u="none" dirty="0">
                <a:latin typeface="Tw Cen MT" pitchFamily="34" charset="0"/>
              </a:rPr>
            </a:br>
            <a:r>
              <a:rPr lang="it-IT" sz="2400" b="0" i="0" u="none">
                <a:latin typeface="Tw Cen MT" pitchFamily="34" charset="0"/>
              </a:rPr>
              <a:t>	Affrontare i dipendenti problematici</a:t>
            </a:r>
            <a:r>
              <a:rPr lang="it-IT" sz="2400" u="none" dirty="0">
                <a:latin typeface="Tw Cen MT" pitchFamily="34" charset="0"/>
              </a:rPr>
              <a:t/>
            </a:r>
            <a:br>
              <a:rPr lang="it-IT" sz="2400" u="none" dirty="0">
                <a:latin typeface="Tw Cen MT" pitchFamily="34" charset="0"/>
              </a:rPr>
            </a:br>
            <a:r>
              <a:rPr lang="it-IT" sz="2400" b="0" i="0" u="none">
                <a:latin typeface="Tw Cen MT" pitchFamily="34" charset="0"/>
              </a:rPr>
              <a:t>	Gestione del cambiamento</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44624"/>
            <a:ext cx="7219950" cy="896938"/>
          </a:xfrm>
        </p:spPr>
        <p:txBody>
          <a:bodyPr/>
          <a:lstStyle/>
          <a:p>
            <a:pPr rtl="0"/>
            <a:r>
              <a:rPr lang="it-IT" b="0" i="0" u="none"/>
              <a:t>INTELLIGENZA EMOTIVA E LEADERSHIP (segue)</a:t>
            </a:r>
          </a:p>
        </p:txBody>
      </p:sp>
      <p:sp>
        <p:nvSpPr>
          <p:cNvPr id="3" name="Rectangle 23"/>
          <p:cNvSpPr>
            <a:spLocks noChangeArrowheads="1"/>
          </p:cNvSpPr>
          <p:nvPr/>
        </p:nvSpPr>
        <p:spPr bwMode="auto">
          <a:xfrm>
            <a:off x="611188" y="3141663"/>
            <a:ext cx="8388350" cy="896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l" rtl="0">
              <a:buFont typeface="Wingdings" pitchFamily="2" charset="2"/>
              <a:buNone/>
            </a:pPr>
            <a:r>
              <a:rPr lang="it-IT" sz="2400" b="0" i="0" u="none">
                <a:latin typeface="Tw Cen MT" pitchFamily="34" charset="0"/>
              </a:rPr>
              <a:t>I livelli più elevati di intelligenza emotiva sono associati a migliori performance nelle seguenti aree:</a:t>
            </a:r>
            <a:r>
              <a:rPr lang="it-IT" sz="2400" u="none">
                <a:latin typeface="Tw Cen MT" pitchFamily="34" charset="0"/>
              </a:rPr>
              <a:t/>
            </a:r>
            <a:br>
              <a:rPr lang="it-IT" sz="2400" u="none">
                <a:latin typeface="Tw Cen MT" pitchFamily="34" charset="0"/>
              </a:rPr>
            </a:br>
            <a:r>
              <a:rPr lang="it-IT" sz="2400" b="0" i="0" u="none">
                <a:latin typeface="Tw Cen MT" pitchFamily="34" charset="0"/>
              </a:rPr>
              <a:t>	Gestione partecipativa</a:t>
            </a:r>
            <a:r>
              <a:rPr lang="it-IT" sz="2400" u="none">
                <a:latin typeface="Tw Cen MT" pitchFamily="34" charset="0"/>
              </a:rPr>
              <a:t/>
            </a:r>
            <a:br>
              <a:rPr lang="it-IT" sz="2400" u="none">
                <a:latin typeface="Tw Cen MT" pitchFamily="34" charset="0"/>
              </a:rPr>
            </a:br>
            <a:r>
              <a:rPr lang="it-IT" sz="2400" b="0" i="0" u="none">
                <a:latin typeface="Tw Cen MT" pitchFamily="34" charset="0"/>
              </a:rPr>
              <a:t>	Mettere a proprio agio le persone</a:t>
            </a:r>
            <a:r>
              <a:rPr lang="it-IT" sz="2400" u="none">
                <a:latin typeface="Tw Cen MT" pitchFamily="34" charset="0"/>
              </a:rPr>
              <a:t/>
            </a:r>
            <a:br>
              <a:rPr lang="it-IT" sz="2400" u="none">
                <a:latin typeface="Tw Cen MT" pitchFamily="34" charset="0"/>
              </a:rPr>
            </a:br>
            <a:r>
              <a:rPr lang="it-IT" sz="2400" b="0" i="0" u="none">
                <a:latin typeface="Tw Cen MT" pitchFamily="34" charset="0"/>
              </a:rPr>
              <a:t>	Auto-consapevolezza</a:t>
            </a:r>
            <a:r>
              <a:rPr lang="it-IT" sz="2400" u="none">
                <a:latin typeface="Tw Cen MT" pitchFamily="34" charset="0"/>
              </a:rPr>
              <a:t/>
            </a:r>
            <a:br>
              <a:rPr lang="it-IT" sz="2400" u="none">
                <a:latin typeface="Tw Cen MT" pitchFamily="34" charset="0"/>
              </a:rPr>
            </a:br>
            <a:r>
              <a:rPr lang="it-IT" sz="2400" b="0" i="0" u="none">
                <a:latin typeface="Tw Cen MT" pitchFamily="34" charset="0"/>
              </a:rPr>
              <a:t>	Equilibrio tra vita privata e lavoro</a:t>
            </a:r>
            <a:r>
              <a:rPr lang="it-IT" sz="2400" u="none">
                <a:latin typeface="Tw Cen MT" pitchFamily="34" charset="0"/>
              </a:rPr>
              <a:t/>
            </a:r>
            <a:br>
              <a:rPr lang="it-IT" sz="2400" u="none">
                <a:latin typeface="Tw Cen MT" pitchFamily="34" charset="0"/>
              </a:rPr>
            </a:br>
            <a:r>
              <a:rPr lang="it-IT" sz="2400" b="0" i="0" u="none">
                <a:latin typeface="Tw Cen MT" pitchFamily="34" charset="0"/>
              </a:rPr>
              <a:t>	Schiettezza e sangue freddo</a:t>
            </a:r>
            <a:r>
              <a:rPr lang="it-IT" sz="2400" u="none">
                <a:latin typeface="Tw Cen MT" pitchFamily="34" charset="0"/>
              </a:rPr>
              <a:t/>
            </a:r>
            <a:br>
              <a:rPr lang="it-IT" sz="2400" u="none">
                <a:latin typeface="Tw Cen MT" pitchFamily="34" charset="0"/>
              </a:rPr>
            </a:br>
            <a:r>
              <a:rPr lang="it-IT" sz="2400" b="0" i="0" u="none">
                <a:latin typeface="Tw Cen MT" pitchFamily="34" charset="0"/>
              </a:rPr>
              <a:t>	Costruire e ricucire i rapporti</a:t>
            </a:r>
            <a:r>
              <a:rPr lang="it-IT" sz="2400" u="none">
                <a:latin typeface="Tw Cen MT" pitchFamily="34" charset="0"/>
              </a:rPr>
              <a:t/>
            </a:r>
            <a:br>
              <a:rPr lang="it-IT" sz="2400" u="none">
                <a:latin typeface="Tw Cen MT" pitchFamily="34" charset="0"/>
              </a:rPr>
            </a:br>
            <a:r>
              <a:rPr lang="it-IT" sz="2400" b="0" i="0" u="none">
                <a:latin typeface="Tw Cen MT" pitchFamily="34" charset="0"/>
              </a:rPr>
              <a:t>	Fare ciò che serve</a:t>
            </a:r>
            <a:r>
              <a:rPr lang="it-IT" sz="2400" u="none">
                <a:latin typeface="Tw Cen MT" pitchFamily="34" charset="0"/>
              </a:rPr>
              <a:t/>
            </a:r>
            <a:br>
              <a:rPr lang="it-IT" sz="2400" u="none">
                <a:latin typeface="Tw Cen MT" pitchFamily="34" charset="0"/>
              </a:rPr>
            </a:br>
            <a:r>
              <a:rPr lang="it-IT" sz="2400" b="0" i="0" u="none">
                <a:latin typeface="Tw Cen MT" pitchFamily="34" charset="0"/>
              </a:rPr>
              <a:t>	Determinazione</a:t>
            </a:r>
            <a:r>
              <a:rPr lang="it-IT" sz="2400" u="none">
                <a:latin typeface="Tw Cen MT" pitchFamily="34" charset="0"/>
              </a:rPr>
              <a:t/>
            </a:r>
            <a:br>
              <a:rPr lang="it-IT" sz="2400" u="none">
                <a:latin typeface="Tw Cen MT" pitchFamily="34" charset="0"/>
              </a:rPr>
            </a:br>
            <a:r>
              <a:rPr lang="it-IT" sz="2400" b="0" i="0" u="none">
                <a:latin typeface="Tw Cen MT" pitchFamily="34" charset="0"/>
              </a:rPr>
              <a:t>	Affrontare i dipendenti problematici</a:t>
            </a:r>
            <a:r>
              <a:rPr lang="it-IT" sz="2400" u="none">
                <a:latin typeface="Tw Cen MT" pitchFamily="34" charset="0"/>
              </a:rPr>
              <a:t/>
            </a:r>
            <a:br>
              <a:rPr lang="it-IT" sz="2400" u="none">
                <a:latin typeface="Tw Cen MT" pitchFamily="34" charset="0"/>
              </a:rPr>
            </a:br>
            <a:r>
              <a:rPr lang="it-IT" sz="2400" b="0" i="0" u="none">
                <a:latin typeface="Tw Cen MT" pitchFamily="34" charset="0"/>
              </a:rPr>
              <a:t>	Gestione del cambiamento</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228600"/>
            <a:ext cx="7219950" cy="896938"/>
          </a:xfrm>
        </p:spPr>
        <p:txBody>
          <a:bodyPr/>
          <a:lstStyle/>
          <a:p>
            <a:pPr rtl="0"/>
            <a:r>
              <a:rPr lang="it-IT" sz="3200" b="0" i="0" u="none"/>
              <a:t>Leadership carismatica</a:t>
            </a:r>
            <a:endParaRPr lang="it-IT" sz="3200" smtClean="0"/>
          </a:p>
        </p:txBody>
      </p:sp>
      <p:sp>
        <p:nvSpPr>
          <p:cNvPr id="3" name="Rectangle 12"/>
          <p:cNvSpPr>
            <a:spLocks noChangeArrowheads="1"/>
          </p:cNvSpPr>
          <p:nvPr/>
        </p:nvSpPr>
        <p:spPr bwMode="auto">
          <a:xfrm>
            <a:off x="1331913" y="1573213"/>
            <a:ext cx="4186237" cy="396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marL="533400" indent="-533400" algn="l" rtl="0">
              <a:tabLst>
                <a:tab pos="228600" algn="l"/>
              </a:tabLst>
            </a:pPr>
            <a:r>
              <a:rPr lang="it-IT" b="1" i="0" u="none">
                <a:latin typeface="Tw Cen MT" pitchFamily="34" charset="0"/>
              </a:rPr>
              <a:t>Leader carismatici:</a:t>
            </a:r>
          </a:p>
          <a:p>
            <a:pPr marL="533400" indent="-533400" algn="l" rtl="0">
              <a:tabLst>
                <a:tab pos="228600" algn="l"/>
              </a:tabLst>
            </a:pPr>
            <a:endParaRPr lang="it-IT" sz="2000" b="1" u="none">
              <a:latin typeface="Tw Cen MT" pitchFamily="34" charset="0"/>
            </a:endParaRPr>
          </a:p>
          <a:p>
            <a:pPr marL="533400" indent="-533400" algn="l" rtl="0">
              <a:spcAft>
                <a:spcPct val="50000"/>
              </a:spcAft>
              <a:buFont typeface="Wingdings" pitchFamily="2" charset="2"/>
              <a:buChar char="q"/>
              <a:tabLst>
                <a:tab pos="228600" algn="l"/>
              </a:tabLst>
            </a:pPr>
            <a:r>
              <a:rPr lang="it-IT" sz="2400" b="0" i="0" u="none">
                <a:latin typeface="Tw Cen MT" pitchFamily="34" charset="0"/>
              </a:rPr>
              <a:t>sfidano lo status quo </a:t>
            </a:r>
          </a:p>
          <a:p>
            <a:pPr marL="533400" indent="-533400" algn="l" rtl="0">
              <a:spcAft>
                <a:spcPct val="50000"/>
              </a:spcAft>
              <a:buFont typeface="Wingdings" pitchFamily="2" charset="2"/>
              <a:buChar char="q"/>
              <a:tabLst>
                <a:tab pos="228600" algn="l"/>
              </a:tabLst>
            </a:pPr>
            <a:r>
              <a:rPr lang="it-IT" sz="2400" b="0" i="0" u="none">
                <a:latin typeface="Tw Cen MT" pitchFamily="34" charset="0"/>
              </a:rPr>
              <a:t>creare una vision convincente </a:t>
            </a:r>
          </a:p>
          <a:p>
            <a:pPr marL="533400" indent="-533400" algn="l" rtl="0">
              <a:spcAft>
                <a:spcPct val="50000"/>
              </a:spcAft>
              <a:buFont typeface="Wingdings" pitchFamily="2" charset="2"/>
              <a:buChar char="q"/>
              <a:tabLst>
                <a:tab pos="228600" algn="l"/>
              </a:tabLst>
            </a:pPr>
            <a:r>
              <a:rPr lang="it-IT" sz="2400" b="0" i="0" u="none">
                <a:latin typeface="Tw Cen MT" pitchFamily="34" charset="0"/>
              </a:rPr>
              <a:t>stabiliscono valori condivisi </a:t>
            </a:r>
          </a:p>
          <a:p>
            <a:pPr marL="533400" indent="-533400" algn="l" rtl="0">
              <a:spcAft>
                <a:spcPct val="50000"/>
              </a:spcAft>
              <a:buFont typeface="Wingdings" pitchFamily="2" charset="2"/>
              <a:buChar char="q"/>
              <a:tabLst>
                <a:tab pos="228600" algn="l"/>
              </a:tabLst>
            </a:pPr>
            <a:r>
              <a:rPr lang="it-IT" sz="2400" b="0" i="0" u="none">
                <a:latin typeface="Tw Cen MT" pitchFamily="34" charset="0"/>
              </a:rPr>
              <a:t>consentono agli altri di agire </a:t>
            </a:r>
          </a:p>
          <a:p>
            <a:pPr marL="533400" indent="-533400" algn="l" rtl="0">
              <a:spcAft>
                <a:spcPct val="50000"/>
              </a:spcAft>
              <a:buFont typeface="Wingdings" pitchFamily="2" charset="2"/>
              <a:buChar char="q"/>
              <a:tabLst>
                <a:tab pos="228600" algn="l"/>
              </a:tabLst>
            </a:pPr>
            <a:r>
              <a:rPr lang="it-IT" sz="2400" b="0" i="0" u="none">
                <a:latin typeface="Tw Cen MT" pitchFamily="34" charset="0"/>
              </a:rPr>
              <a:t>Indicano la strada </a:t>
            </a:r>
          </a:p>
          <a:p>
            <a:pPr marL="533400" indent="-533400" algn="l" rtl="0">
              <a:spcAft>
                <a:spcPct val="50000"/>
              </a:spcAft>
              <a:buFont typeface="Wingdings" pitchFamily="2" charset="2"/>
              <a:buChar char="q"/>
              <a:tabLst>
                <a:tab pos="228600" algn="l"/>
              </a:tabLst>
            </a:pPr>
            <a:r>
              <a:rPr lang="it-IT" sz="2400" b="0" i="0" u="none">
                <a:latin typeface="Tw Cen MT" pitchFamily="34" charset="0"/>
              </a:rPr>
              <a:t>Incoraggiano il cuore</a:t>
            </a:r>
            <a:endParaRPr lang="it-IT" sz="2400">
              <a:latin typeface="Tw Cen MT" pitchFamily="34" charset="0"/>
            </a:endParaRP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116632"/>
            <a:ext cx="7219950" cy="896938"/>
          </a:xfrm>
        </p:spPr>
        <p:txBody>
          <a:bodyPr/>
          <a:lstStyle/>
          <a:p>
            <a:pPr rtl="0"/>
            <a:r>
              <a:rPr lang="it-IT" sz="2400" b="0" i="0" u="none"/>
              <a:t>COACHING vs. IL MODO TRADIZIONALE DI PENSARE ALLA GESTIONE </a:t>
            </a:r>
          </a:p>
        </p:txBody>
      </p:sp>
      <p:pic>
        <p:nvPicPr>
          <p:cNvPr id="3" name="Picture 5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7088" y="1341438"/>
            <a:ext cx="7435850" cy="4594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1258888" y="1608138"/>
            <a:ext cx="6911975" cy="378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rtl="0">
              <a:spcAft>
                <a:spcPct val="50000"/>
              </a:spcAft>
            </a:pPr>
            <a:r>
              <a:rPr lang="it-IT" sz="2400" b="1" i="0" u="none">
                <a:latin typeface="Tw Cen MT" pitchFamily="34" charset="0"/>
              </a:rPr>
              <a:t>Gli Istruttori</a:t>
            </a:r>
            <a:r>
              <a:rPr lang="it-IT" sz="2400" b="0" i="0" u="none">
                <a:latin typeface="Tw Cen MT" pitchFamily="34" charset="0"/>
              </a:rPr>
              <a:t> disseminano conoscenze. </a:t>
            </a:r>
            <a:endParaRPr lang="it-IT" sz="2400" u="none">
              <a:latin typeface="Tw Cen MT" pitchFamily="34" charset="0"/>
            </a:endParaRPr>
          </a:p>
          <a:p>
            <a:pPr algn="l" rtl="0">
              <a:spcAft>
                <a:spcPct val="50000"/>
              </a:spcAft>
            </a:pPr>
            <a:r>
              <a:rPr lang="it-IT" sz="2400" b="1" i="0" u="none">
                <a:latin typeface="Tw Cen MT" pitchFamily="34" charset="0"/>
              </a:rPr>
              <a:t>I Coach</a:t>
            </a:r>
            <a:r>
              <a:rPr lang="it-IT" sz="2400" b="0" i="0" u="none">
                <a:latin typeface="Tw Cen MT" pitchFamily="34" charset="0"/>
              </a:rPr>
              <a:t> aiutano i clienti a costruire le abilità. </a:t>
            </a:r>
            <a:endParaRPr lang="it-IT" sz="2400" u="none">
              <a:latin typeface="Tw Cen MT" pitchFamily="34" charset="0"/>
            </a:endParaRPr>
          </a:p>
          <a:p>
            <a:pPr algn="l" rtl="0">
              <a:spcAft>
                <a:spcPct val="50000"/>
              </a:spcAft>
            </a:pPr>
            <a:r>
              <a:rPr lang="it-IT" sz="2400" b="1" i="0" u="none">
                <a:latin typeface="Tw Cen MT" pitchFamily="34" charset="0"/>
              </a:rPr>
              <a:t>I Mentor </a:t>
            </a:r>
            <a:r>
              <a:rPr lang="it-IT" sz="2400" b="0" i="0" u="none">
                <a:latin typeface="Tw Cen MT" pitchFamily="34" charset="0"/>
              </a:rPr>
              <a:t>plasmano gli atteggiamenti dei partecipanti. </a:t>
            </a:r>
            <a:endParaRPr lang="it-IT" sz="2400" u="none">
              <a:latin typeface="Tw Cen MT" pitchFamily="34" charset="0"/>
            </a:endParaRPr>
          </a:p>
          <a:p>
            <a:pPr algn="l" rtl="0">
              <a:spcAft>
                <a:spcPct val="50000"/>
              </a:spcAft>
            </a:pPr>
            <a:endParaRPr lang="it-IT" sz="2400" u="none">
              <a:latin typeface="Tw Cen MT" pitchFamily="34" charset="0"/>
            </a:endParaRPr>
          </a:p>
          <a:p>
            <a:pPr algn="l" rtl="0">
              <a:spcAft>
                <a:spcPct val="50000"/>
              </a:spcAft>
            </a:pPr>
            <a:r>
              <a:rPr lang="it-IT" sz="2400" b="1" i="0" u="none">
                <a:latin typeface="Tw Cen MT" pitchFamily="34" charset="0"/>
              </a:rPr>
              <a:t>Gli Istruttori</a:t>
            </a:r>
            <a:r>
              <a:rPr lang="it-IT" sz="2400" b="0" i="0" u="none">
                <a:latin typeface="Tw Cen MT" pitchFamily="34" charset="0"/>
              </a:rPr>
              <a:t> erogano la formazione per compiti immediati.</a:t>
            </a:r>
          </a:p>
          <a:p>
            <a:pPr algn="l" rtl="0">
              <a:spcAft>
                <a:spcPct val="50000"/>
              </a:spcAft>
            </a:pPr>
            <a:r>
              <a:rPr lang="it-IT" sz="2400" b="1" i="0" u="none">
                <a:latin typeface="Tw Cen MT" pitchFamily="34" charset="0"/>
              </a:rPr>
              <a:t>I Coach</a:t>
            </a:r>
            <a:r>
              <a:rPr lang="it-IT" sz="2400" b="0" i="0" u="none">
                <a:latin typeface="Tw Cen MT" pitchFamily="34" charset="0"/>
              </a:rPr>
              <a:t> accompagnano verso il successo.</a:t>
            </a:r>
          </a:p>
          <a:p>
            <a:pPr algn="l" rtl="0">
              <a:spcAft>
                <a:spcPct val="50000"/>
              </a:spcAft>
            </a:pPr>
            <a:r>
              <a:rPr lang="it-IT" sz="2400" b="1" i="0" u="none">
                <a:latin typeface="Tw Cen MT" pitchFamily="34" charset="0"/>
              </a:rPr>
              <a:t>I Mentor</a:t>
            </a:r>
            <a:r>
              <a:rPr lang="it-IT" sz="2400" b="0" i="0" u="none">
                <a:latin typeface="Tw Cen MT" pitchFamily="34" charset="0"/>
              </a:rPr>
              <a:t> plasmano tutta la vita.</a:t>
            </a:r>
          </a:p>
        </p:txBody>
      </p:sp>
      <p:sp>
        <p:nvSpPr>
          <p:cNvPr id="3" name="Rectangle 23"/>
          <p:cNvSpPr>
            <a:spLocks noChangeArrowheads="1"/>
          </p:cNvSpPr>
          <p:nvPr/>
        </p:nvSpPr>
        <p:spPr bwMode="auto">
          <a:xfrm>
            <a:off x="1600200" y="44624"/>
            <a:ext cx="7219950" cy="896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rtl="0"/>
            <a:r>
              <a:rPr lang="it-IT" b="0" i="0" u="none">
                <a:solidFill>
                  <a:srgbClr val="000099"/>
                </a:solidFill>
                <a:latin typeface="Tw Cen MT" pitchFamily="34" charset="0"/>
              </a:rPr>
              <a:t>Sviluppo attraverso formazione, esperienza e mentoring</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228600"/>
            <a:ext cx="7219950" cy="896938"/>
          </a:xfrm>
        </p:spPr>
        <p:txBody>
          <a:bodyPr/>
          <a:lstStyle/>
          <a:p>
            <a:pPr rtl="0"/>
            <a:r>
              <a:rPr lang="it-IT" b="0" i="0" u="none"/>
              <a:t>Tecniche di mentoring</a:t>
            </a:r>
          </a:p>
        </p:txBody>
      </p:sp>
      <p:sp>
        <p:nvSpPr>
          <p:cNvPr id="3" name="Rectangle 3"/>
          <p:cNvSpPr>
            <a:spLocks noChangeArrowheads="1"/>
          </p:cNvSpPr>
          <p:nvPr/>
        </p:nvSpPr>
        <p:spPr bwMode="auto">
          <a:xfrm>
            <a:off x="1331913" y="2119313"/>
            <a:ext cx="6769100" cy="267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rtl="0">
              <a:spcAft>
                <a:spcPct val="50000"/>
              </a:spcAft>
            </a:pPr>
            <a:r>
              <a:rPr lang="it-IT" sz="2400" b="0" i="0" u="none">
                <a:latin typeface="Tw Cen MT" pitchFamily="34" charset="0"/>
              </a:rPr>
              <a:t>1. Accompagnamento</a:t>
            </a:r>
          </a:p>
          <a:p>
            <a:pPr algn="l" rtl="0">
              <a:spcAft>
                <a:spcPct val="50000"/>
              </a:spcAft>
            </a:pPr>
            <a:r>
              <a:rPr lang="it-IT" sz="2400" b="0" i="0" u="none">
                <a:latin typeface="Tw Cen MT" pitchFamily="34" charset="0"/>
              </a:rPr>
              <a:t>2. Semina</a:t>
            </a:r>
          </a:p>
          <a:p>
            <a:pPr algn="l" rtl="0">
              <a:spcAft>
                <a:spcPct val="50000"/>
              </a:spcAft>
            </a:pPr>
            <a:r>
              <a:rPr lang="it-IT" sz="2400" b="0" i="0" u="none">
                <a:latin typeface="Tw Cen MT" pitchFamily="34" charset="0"/>
              </a:rPr>
              <a:t>3. Catalizzazione</a:t>
            </a:r>
          </a:p>
          <a:p>
            <a:pPr algn="l" rtl="0">
              <a:spcAft>
                <a:spcPct val="50000"/>
              </a:spcAft>
            </a:pPr>
            <a:r>
              <a:rPr lang="it-IT" sz="2400" b="0" i="0" u="none">
                <a:latin typeface="Tw Cen MT" pitchFamily="34" charset="0"/>
              </a:rPr>
              <a:t>4. Dimostrazione</a:t>
            </a:r>
          </a:p>
          <a:p>
            <a:pPr algn="l" rtl="0">
              <a:spcAft>
                <a:spcPct val="50000"/>
              </a:spcAft>
            </a:pPr>
            <a:r>
              <a:rPr lang="it-IT" sz="2400" b="0" i="0" u="none">
                <a:latin typeface="Tw Cen MT" pitchFamily="34" charset="0"/>
              </a:rPr>
              <a:t>5. Raccolto</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rtl="0"/>
            <a:r>
              <a:rPr lang="it-IT" b="0" i="0" u="none">
                <a:latin typeface="Arial" charset="0"/>
                <a:cs typeface="Arial" charset="0"/>
              </a:rPr>
              <a:t>Obiettivi di apprendimento</a:t>
            </a:r>
          </a:p>
        </p:txBody>
      </p:sp>
      <p:sp>
        <p:nvSpPr>
          <p:cNvPr id="5" name="Rectangle 3"/>
          <p:cNvSpPr>
            <a:spLocks noChangeArrowheads="1"/>
          </p:cNvSpPr>
          <p:nvPr/>
        </p:nvSpPr>
        <p:spPr bwMode="auto">
          <a:xfrm>
            <a:off x="1403350" y="1773238"/>
            <a:ext cx="7489825" cy="3455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609600" indent="-609600" algn="l" rtl="0">
              <a:spcBef>
                <a:spcPct val="20000"/>
              </a:spcBef>
            </a:pPr>
            <a:r>
              <a:rPr lang="it-IT" sz="800" b="0" i="0" u="none" dirty="0">
                <a:latin typeface="Tw Cen MT" pitchFamily="34" charset="0"/>
              </a:rPr>
              <a:t>	</a:t>
            </a:r>
          </a:p>
          <a:p>
            <a:pPr marL="609600" indent="-609600" algn="l" rtl="0">
              <a:spcBef>
                <a:spcPct val="20000"/>
              </a:spcBef>
            </a:pPr>
            <a:r>
              <a:rPr lang="it-IT" sz="2400" b="0" i="0" u="none" dirty="0" smtClean="0">
                <a:latin typeface="Tw Cen MT" pitchFamily="34" charset="0"/>
              </a:rPr>
              <a:t>L’unità formativa si </a:t>
            </a:r>
            <a:r>
              <a:rPr lang="it-IT" sz="2400" b="0" i="0" u="none" dirty="0">
                <a:latin typeface="Tw Cen MT" pitchFamily="34" charset="0"/>
              </a:rPr>
              <a:t>concentrerà su:</a:t>
            </a:r>
          </a:p>
          <a:p>
            <a:pPr marL="609600" indent="-609600" algn="l" rtl="0">
              <a:spcBef>
                <a:spcPct val="20000"/>
              </a:spcBef>
            </a:pPr>
            <a:r>
              <a:rPr lang="it-IT" sz="1000" b="0" i="0" u="none" dirty="0">
                <a:latin typeface="Tw Cen MT" pitchFamily="34" charset="0"/>
              </a:rPr>
              <a:t>	</a:t>
            </a:r>
          </a:p>
          <a:p>
            <a:pPr marL="609600" indent="-609600" algn="l" rtl="0">
              <a:spcBef>
                <a:spcPct val="20000"/>
              </a:spcBef>
            </a:pPr>
            <a:r>
              <a:rPr lang="it-IT" sz="2400" b="0" i="0" u="none" dirty="0">
                <a:latin typeface="Tw Cen MT" pitchFamily="34" charset="0"/>
              </a:rPr>
              <a:t>	1. Comportamento di leadership se si considera l'atteggiamento imprenditoriale (stile, emozioni, motivazione di sé) - comportamento individuale;</a:t>
            </a:r>
          </a:p>
          <a:p>
            <a:pPr marL="609600" indent="-609600" algn="l" rtl="0">
              <a:spcBef>
                <a:spcPct val="20000"/>
              </a:spcBef>
            </a:pPr>
            <a:r>
              <a:rPr lang="it-IT" sz="1000" b="0" i="0" u="none" dirty="0">
                <a:latin typeface="Tw Cen MT" pitchFamily="34" charset="0"/>
              </a:rPr>
              <a:t>	</a:t>
            </a:r>
          </a:p>
          <a:p>
            <a:pPr marL="609600" indent="-609600" algn="l" rtl="0">
              <a:spcBef>
                <a:spcPct val="20000"/>
              </a:spcBef>
            </a:pPr>
            <a:r>
              <a:rPr lang="it-IT" sz="2400" b="0" i="0" u="none" dirty="0">
                <a:latin typeface="Tw Cen MT" pitchFamily="34" charset="0"/>
              </a:rPr>
              <a:t>	2. Leadership di un gruppo (team leadership, azioni del team mirate all’azione, capacità di leadership per i team interfunzionali) - comportamento di gruppo / team e motivazione.</a:t>
            </a:r>
          </a:p>
        </p:txBody>
      </p:sp>
      <p:pic>
        <p:nvPicPr>
          <p:cNvPr id="6" name="Picture 4" descr="j029912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950" y="1601788"/>
            <a:ext cx="1114425" cy="182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82661808"/>
      </p:ext>
    </p:extLst>
  </p:cSld>
  <p:clrMapOvr>
    <a:masterClrMapping/>
  </p:clrMapOvr>
  <p:transition advTm="59368"/>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228600"/>
            <a:ext cx="7219950" cy="896938"/>
          </a:xfrm>
        </p:spPr>
        <p:txBody>
          <a:bodyPr/>
          <a:lstStyle/>
          <a:p>
            <a:pPr rtl="0"/>
            <a:r>
              <a:rPr lang="it-IT" b="0" i="0" u="none"/>
              <a:t>Stili di leadership - Domande</a:t>
            </a:r>
          </a:p>
        </p:txBody>
      </p:sp>
      <p:sp>
        <p:nvSpPr>
          <p:cNvPr id="3" name="Rectangle 3"/>
          <p:cNvSpPr>
            <a:spLocks noChangeArrowheads="1"/>
          </p:cNvSpPr>
          <p:nvPr/>
        </p:nvSpPr>
        <p:spPr bwMode="auto">
          <a:xfrm>
            <a:off x="539750" y="1679575"/>
            <a:ext cx="8351838" cy="3694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rtl="0">
              <a:spcAft>
                <a:spcPct val="50000"/>
              </a:spcAft>
            </a:pPr>
            <a:r>
              <a:rPr lang="it-IT" sz="2400" b="1" i="1" u="none">
                <a:solidFill>
                  <a:srgbClr val="FF0000"/>
                </a:solidFill>
                <a:latin typeface="Tw Cen MT" pitchFamily="34" charset="0"/>
              </a:rPr>
              <a:t>Qual è il </a:t>
            </a:r>
            <a:r>
              <a:rPr lang="it-IT" sz="2400" b="1" i="1" u="sng">
                <a:solidFill>
                  <a:srgbClr val="FF0000"/>
                </a:solidFill>
                <a:latin typeface="Tw Cen MT" pitchFamily="34" charset="0"/>
              </a:rPr>
              <a:t>mio</a:t>
            </a:r>
            <a:r>
              <a:rPr lang="it-IT" sz="2400" b="1" i="1" u="none">
                <a:solidFill>
                  <a:srgbClr val="FF0000"/>
                </a:solidFill>
                <a:latin typeface="Tw Cen MT" pitchFamily="34" charset="0"/>
              </a:rPr>
              <a:t> stile di leadership?</a:t>
            </a:r>
          </a:p>
          <a:p>
            <a:pPr algn="l" rtl="0">
              <a:spcAft>
                <a:spcPct val="50000"/>
              </a:spcAft>
            </a:pPr>
            <a:r>
              <a:rPr lang="it-IT" sz="2400" b="0" i="0" u="none">
                <a:solidFill>
                  <a:schemeClr val="accent2"/>
                </a:solidFill>
                <a:latin typeface="Tw Cen MT" pitchFamily="34" charset="0"/>
              </a:rPr>
              <a:t>È quello che si concentra su ciò che vi piace, su quello in cui siete bravi, sui punti di forza e di debolezza che avete.  </a:t>
            </a:r>
          </a:p>
          <a:p>
            <a:pPr algn="l" rtl="0">
              <a:spcAft>
                <a:spcPct val="50000"/>
              </a:spcAft>
            </a:pPr>
            <a:endParaRPr lang="it-IT" sz="2000" u="none">
              <a:solidFill>
                <a:schemeClr val="accent2"/>
              </a:solidFill>
              <a:latin typeface="Tw Cen MT" pitchFamily="34" charset="0"/>
            </a:endParaRPr>
          </a:p>
          <a:p>
            <a:pPr algn="l" rtl="0">
              <a:spcAft>
                <a:spcPct val="50000"/>
              </a:spcAft>
            </a:pPr>
            <a:r>
              <a:rPr lang="it-IT" sz="2400" b="1" i="1" u="none">
                <a:solidFill>
                  <a:srgbClr val="FF0000"/>
                </a:solidFill>
                <a:latin typeface="Tw Cen MT" pitchFamily="34" charset="0"/>
              </a:rPr>
              <a:t>Quale stile di leadership è </a:t>
            </a:r>
            <a:r>
              <a:rPr lang="it-IT" sz="2400" b="1" i="1" u="sng">
                <a:solidFill>
                  <a:srgbClr val="FF0000"/>
                </a:solidFill>
                <a:latin typeface="Tw Cen MT" pitchFamily="34" charset="0"/>
              </a:rPr>
              <a:t>meglio</a:t>
            </a:r>
            <a:r>
              <a:rPr lang="it-IT" sz="2400" b="1" i="1" u="none">
                <a:solidFill>
                  <a:srgbClr val="FF0000"/>
                </a:solidFill>
                <a:latin typeface="Tw Cen MT" pitchFamily="34" charset="0"/>
              </a:rPr>
              <a:t> per la persona, il team o l’organizzazione di cui sono a capo?</a:t>
            </a:r>
            <a:r>
              <a:rPr lang="it-IT" sz="2400" b="0" i="0" u="none">
                <a:solidFill>
                  <a:srgbClr val="FF0000"/>
                </a:solidFill>
                <a:latin typeface="Tw Cen MT" pitchFamily="34" charset="0"/>
              </a:rPr>
              <a:t> </a:t>
            </a:r>
          </a:p>
          <a:p>
            <a:pPr algn="l" rtl="0">
              <a:spcAft>
                <a:spcPct val="50000"/>
              </a:spcAft>
            </a:pPr>
            <a:r>
              <a:rPr lang="it-IT" sz="2400" b="0" i="0" u="none">
                <a:solidFill>
                  <a:schemeClr val="accent2"/>
                </a:solidFill>
                <a:latin typeface="Tw Cen MT" pitchFamily="34" charset="0"/>
              </a:rPr>
              <a:t>È quello che si concentra sulle esigenze della situazione, sui criteri per il successo, sull’approccio con l’impatto massimo.</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44624"/>
            <a:ext cx="7219950" cy="896938"/>
          </a:xfrm>
        </p:spPr>
        <p:txBody>
          <a:bodyPr/>
          <a:lstStyle/>
          <a:p>
            <a:pPr rtl="0"/>
            <a:r>
              <a:rPr lang="it-IT" sz="2400" b="0" i="0" u="none" dirty="0"/>
              <a:t>Comportamento da leader e Atteggiamenti che incoraggiano il lavoro di squadra</a:t>
            </a:r>
            <a:endParaRPr lang="it-IT" sz="2400" dirty="0" smtClean="0"/>
          </a:p>
        </p:txBody>
      </p:sp>
      <p:sp>
        <p:nvSpPr>
          <p:cNvPr id="3" name="Rectangle 3"/>
          <p:cNvSpPr>
            <a:spLocks noChangeArrowheads="1"/>
          </p:cNvSpPr>
          <p:nvPr/>
        </p:nvSpPr>
        <p:spPr bwMode="auto">
          <a:xfrm>
            <a:off x="611188" y="1171575"/>
            <a:ext cx="8353425" cy="4802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rtl="0">
              <a:spcAft>
                <a:spcPct val="10000"/>
              </a:spcAft>
              <a:tabLst>
                <a:tab pos="2946400" algn="l"/>
              </a:tabLst>
            </a:pPr>
            <a:r>
              <a:rPr lang="it-IT" sz="2000" b="0" i="0" u="none">
                <a:latin typeface="Tw Cen MT" pitchFamily="34" charset="0"/>
              </a:rPr>
              <a:t>• Definire la missione del team </a:t>
            </a:r>
          </a:p>
          <a:p>
            <a:pPr algn="l" rtl="0">
              <a:spcAft>
                <a:spcPct val="10000"/>
              </a:spcAft>
              <a:tabLst>
                <a:tab pos="2946400" algn="l"/>
              </a:tabLst>
            </a:pPr>
            <a:r>
              <a:rPr lang="it-IT" sz="2000" b="0" i="0" u="none">
                <a:latin typeface="Tw Cen MT" pitchFamily="34" charset="0"/>
              </a:rPr>
              <a:t>• Sviluppare un modello per il lavoro di squadra </a:t>
            </a:r>
          </a:p>
          <a:p>
            <a:pPr algn="l" rtl="0">
              <a:spcAft>
                <a:spcPct val="10000"/>
              </a:spcAft>
              <a:tabLst>
                <a:tab pos="2946400" algn="l"/>
              </a:tabLst>
            </a:pPr>
            <a:r>
              <a:rPr lang="it-IT" sz="2000" b="0" i="0" u="none">
                <a:latin typeface="Tw Cen MT" pitchFamily="34" charset="0"/>
              </a:rPr>
              <a:t>• Enfatizzare l’orgoglio di essere eccezionali </a:t>
            </a:r>
          </a:p>
          <a:p>
            <a:pPr algn="l" rtl="0">
              <a:spcAft>
                <a:spcPct val="10000"/>
              </a:spcAft>
              <a:tabLst>
                <a:tab pos="2946400" algn="l"/>
              </a:tabLst>
            </a:pPr>
            <a:r>
              <a:rPr lang="it-IT" sz="2000" b="0" i="0" u="none">
                <a:latin typeface="Tw Cen MT" pitchFamily="34" charset="0"/>
              </a:rPr>
              <a:t>• Fungere da modello di lavoro di squadra </a:t>
            </a:r>
          </a:p>
          <a:p>
            <a:pPr algn="l" rtl="0">
              <a:spcAft>
                <a:spcPct val="10000"/>
              </a:spcAft>
              <a:tabLst>
                <a:tab pos="2946400" algn="l"/>
              </a:tabLst>
            </a:pPr>
            <a:r>
              <a:rPr lang="it-IT" sz="2000" b="0" i="0" u="none">
                <a:latin typeface="Tw Cen MT" pitchFamily="34" charset="0"/>
              </a:rPr>
              <a:t>• Utilizzare uno stile di leadership uniforme </a:t>
            </a:r>
          </a:p>
          <a:p>
            <a:pPr algn="l" rtl="0">
              <a:spcAft>
                <a:spcPct val="10000"/>
              </a:spcAft>
              <a:tabLst>
                <a:tab pos="2946400" algn="l"/>
              </a:tabLst>
            </a:pPr>
            <a:r>
              <a:rPr lang="it-IT" sz="2000" b="0" i="0" u="none">
                <a:latin typeface="Tw Cen MT" pitchFamily="34" charset="0"/>
              </a:rPr>
              <a:t>• Ideare sistemi e strutture per superare l’atteggiamento “noi - loro” </a:t>
            </a:r>
          </a:p>
          <a:p>
            <a:pPr algn="l" rtl="0">
              <a:spcAft>
                <a:spcPct val="10000"/>
              </a:spcAft>
              <a:tabLst>
                <a:tab pos="2946400" algn="l"/>
              </a:tabLst>
            </a:pPr>
            <a:r>
              <a:rPr lang="it-IT" sz="2000" b="0" i="0" u="none">
                <a:latin typeface="Tw Cen MT" pitchFamily="34" charset="0"/>
              </a:rPr>
              <a:t>• Stabilire standard di performance esigenti, d’urgenza fornendo le opportune indicazioni </a:t>
            </a:r>
          </a:p>
          <a:p>
            <a:pPr algn="l" rtl="0">
              <a:spcAft>
                <a:spcPct val="10000"/>
              </a:spcAft>
              <a:tabLst>
                <a:tab pos="2946400" algn="l"/>
              </a:tabLst>
            </a:pPr>
            <a:r>
              <a:rPr lang="it-IT" sz="2000" b="0" i="0" u="none">
                <a:latin typeface="Tw Cen MT" pitchFamily="34" charset="0"/>
              </a:rPr>
              <a:t>• Enfatizzare il riconoscimento del gruppo </a:t>
            </a:r>
          </a:p>
          <a:p>
            <a:pPr algn="l" rtl="0">
              <a:spcAft>
                <a:spcPct val="10000"/>
              </a:spcAft>
              <a:tabLst>
                <a:tab pos="2946400" algn="l"/>
              </a:tabLst>
            </a:pPr>
            <a:r>
              <a:rPr lang="it-IT" sz="2000" b="0" i="0" u="none">
                <a:latin typeface="Tw Cen MT" pitchFamily="34" charset="0"/>
              </a:rPr>
              <a:t>• Sfidare regolarmente il gruppo con dati e informazioni attuali </a:t>
            </a:r>
          </a:p>
          <a:p>
            <a:pPr algn="l" rtl="0">
              <a:spcAft>
                <a:spcPct val="10000"/>
              </a:spcAft>
              <a:tabLst>
                <a:tab pos="2946400" algn="l"/>
              </a:tabLst>
            </a:pPr>
            <a:r>
              <a:rPr lang="it-IT" sz="2000" b="0" i="0" u="none">
                <a:latin typeface="Tw Cen MT" pitchFamily="34" charset="0"/>
              </a:rPr>
              <a:t>• Incoraggiare la concorrenza con un altro gruppo </a:t>
            </a:r>
          </a:p>
          <a:p>
            <a:pPr algn="l" rtl="0">
              <a:spcAft>
                <a:spcPct val="10000"/>
              </a:spcAft>
              <a:tabLst>
                <a:tab pos="2946400" algn="l"/>
              </a:tabLst>
            </a:pPr>
            <a:r>
              <a:rPr lang="it-IT" sz="2000" b="0" i="0" u="none">
                <a:latin typeface="Tw Cen MT" pitchFamily="34" charset="0"/>
              </a:rPr>
              <a:t>• Incoraggiare l’utilizzo di un linguaggio professionale </a:t>
            </a:r>
          </a:p>
          <a:p>
            <a:pPr algn="l" rtl="0">
              <a:spcAft>
                <a:spcPct val="10000"/>
              </a:spcAft>
              <a:tabLst>
                <a:tab pos="2946400" algn="l"/>
              </a:tabLst>
            </a:pPr>
            <a:r>
              <a:rPr lang="it-IT" sz="2000" b="0" i="0" u="none">
                <a:latin typeface="Tw Cen MT" pitchFamily="34" charset="0"/>
              </a:rPr>
              <a:t>• Promuovere rituali e cerimonie </a:t>
            </a:r>
          </a:p>
          <a:p>
            <a:pPr algn="l" rtl="0">
              <a:spcAft>
                <a:spcPct val="10000"/>
              </a:spcAft>
              <a:tabLst>
                <a:tab pos="2946400" algn="l"/>
              </a:tabLst>
            </a:pPr>
            <a:r>
              <a:rPr lang="it-IT" sz="2000" b="0" i="0" u="none">
                <a:latin typeface="Tw Cen MT" pitchFamily="34" charset="0"/>
              </a:rPr>
              <a:t>• Sollecitare il feedback sull’efficacia del team </a:t>
            </a:r>
          </a:p>
          <a:p>
            <a:pPr algn="l" rtl="0">
              <a:spcAft>
                <a:spcPct val="10000"/>
              </a:spcAft>
              <a:tabLst>
                <a:tab pos="2946400" algn="l"/>
              </a:tabLst>
            </a:pPr>
            <a:r>
              <a:rPr lang="it-IT" sz="2000" b="0" i="0" u="none">
                <a:latin typeface="Tw Cen MT" pitchFamily="34" charset="0"/>
              </a:rPr>
              <a:t>• Minimizzare la micro-gestione </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44624"/>
            <a:ext cx="7219950" cy="896938"/>
          </a:xfrm>
        </p:spPr>
        <p:txBody>
          <a:bodyPr/>
          <a:lstStyle/>
          <a:p>
            <a:pPr rtl="0"/>
            <a:r>
              <a:rPr lang="it-IT" sz="2400" b="0" i="0" u="none" dirty="0"/>
              <a:t>Comportamento da leader e Atteggiamenti che incoraggiano il lavoro di squadra (segue)</a:t>
            </a:r>
            <a:endParaRPr lang="it-IT" sz="2400" dirty="0" smtClean="0"/>
          </a:p>
        </p:txBody>
      </p:sp>
      <p:sp>
        <p:nvSpPr>
          <p:cNvPr id="3" name="Rectangle 3"/>
          <p:cNvSpPr>
            <a:spLocks noChangeArrowheads="1"/>
          </p:cNvSpPr>
          <p:nvPr/>
        </p:nvSpPr>
        <p:spPr bwMode="auto">
          <a:xfrm>
            <a:off x="611188" y="1171575"/>
            <a:ext cx="8353425" cy="4802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rtl="0">
              <a:spcAft>
                <a:spcPct val="10000"/>
              </a:spcAft>
              <a:tabLst>
                <a:tab pos="2946400" algn="l"/>
              </a:tabLst>
            </a:pPr>
            <a:r>
              <a:rPr lang="it-IT" sz="2000" b="0" i="0" u="none">
                <a:latin typeface="Tw Cen MT" pitchFamily="34" charset="0"/>
              </a:rPr>
              <a:t>• Definire la missione del team </a:t>
            </a:r>
          </a:p>
          <a:p>
            <a:pPr algn="l" rtl="0">
              <a:spcAft>
                <a:spcPct val="10000"/>
              </a:spcAft>
              <a:tabLst>
                <a:tab pos="2946400" algn="l"/>
              </a:tabLst>
            </a:pPr>
            <a:r>
              <a:rPr lang="it-IT" sz="2000" b="0" i="0" u="none">
                <a:latin typeface="Tw Cen MT" pitchFamily="34" charset="0"/>
              </a:rPr>
              <a:t>• Sviluppare un modello per il lavoro di squadra </a:t>
            </a:r>
          </a:p>
          <a:p>
            <a:pPr algn="l" rtl="0">
              <a:spcAft>
                <a:spcPct val="10000"/>
              </a:spcAft>
              <a:tabLst>
                <a:tab pos="2946400" algn="l"/>
              </a:tabLst>
            </a:pPr>
            <a:r>
              <a:rPr lang="it-IT" sz="2000" b="0" i="0" u="none">
                <a:latin typeface="Tw Cen MT" pitchFamily="34" charset="0"/>
              </a:rPr>
              <a:t>• Enfatizzare l’orgoglio di essere eccezionali </a:t>
            </a:r>
          </a:p>
          <a:p>
            <a:pPr algn="l" rtl="0">
              <a:spcAft>
                <a:spcPct val="10000"/>
              </a:spcAft>
              <a:tabLst>
                <a:tab pos="2946400" algn="l"/>
              </a:tabLst>
            </a:pPr>
            <a:r>
              <a:rPr lang="it-IT" sz="2000" b="0" i="0" u="none">
                <a:latin typeface="Tw Cen MT" pitchFamily="34" charset="0"/>
              </a:rPr>
              <a:t>• Fungere da modello di lavoro di squadra </a:t>
            </a:r>
          </a:p>
          <a:p>
            <a:pPr algn="l" rtl="0">
              <a:spcAft>
                <a:spcPct val="10000"/>
              </a:spcAft>
              <a:tabLst>
                <a:tab pos="2946400" algn="l"/>
              </a:tabLst>
            </a:pPr>
            <a:r>
              <a:rPr lang="it-IT" sz="2000" b="0" i="0" u="none">
                <a:latin typeface="Tw Cen MT" pitchFamily="34" charset="0"/>
              </a:rPr>
              <a:t>• Utilizzare uno stile di leadership uniforme </a:t>
            </a:r>
          </a:p>
          <a:p>
            <a:pPr algn="l" rtl="0">
              <a:spcAft>
                <a:spcPct val="10000"/>
              </a:spcAft>
              <a:tabLst>
                <a:tab pos="2946400" algn="l"/>
              </a:tabLst>
            </a:pPr>
            <a:r>
              <a:rPr lang="it-IT" sz="2000" b="0" i="0" u="none">
                <a:latin typeface="Tw Cen MT" pitchFamily="34" charset="0"/>
              </a:rPr>
              <a:t>• Ideare sistemi e strutture per superare l’atteggiamento “noi - loro” </a:t>
            </a:r>
          </a:p>
          <a:p>
            <a:pPr algn="l" rtl="0">
              <a:spcAft>
                <a:spcPct val="10000"/>
              </a:spcAft>
              <a:tabLst>
                <a:tab pos="2946400" algn="l"/>
              </a:tabLst>
            </a:pPr>
            <a:r>
              <a:rPr lang="it-IT" sz="2000" b="0" i="0" u="none">
                <a:latin typeface="Tw Cen MT" pitchFamily="34" charset="0"/>
              </a:rPr>
              <a:t>• Stabilire standard di performance esigenti, d’urgenza fornendo le opportune indicazioni </a:t>
            </a:r>
          </a:p>
          <a:p>
            <a:pPr algn="l" rtl="0">
              <a:spcAft>
                <a:spcPct val="10000"/>
              </a:spcAft>
              <a:tabLst>
                <a:tab pos="2946400" algn="l"/>
              </a:tabLst>
            </a:pPr>
            <a:r>
              <a:rPr lang="it-IT" sz="2000" b="0" i="0" u="none">
                <a:latin typeface="Tw Cen MT" pitchFamily="34" charset="0"/>
              </a:rPr>
              <a:t>• Enfatizzare il riconoscimento del gruppo </a:t>
            </a:r>
          </a:p>
          <a:p>
            <a:pPr algn="l" rtl="0">
              <a:spcAft>
                <a:spcPct val="10000"/>
              </a:spcAft>
              <a:tabLst>
                <a:tab pos="2946400" algn="l"/>
              </a:tabLst>
            </a:pPr>
            <a:r>
              <a:rPr lang="it-IT" sz="2000" b="0" i="0" u="none">
                <a:latin typeface="Tw Cen MT" pitchFamily="34" charset="0"/>
              </a:rPr>
              <a:t>• Sfidare regolarmente il gruppo con dati e informazioni attuali </a:t>
            </a:r>
          </a:p>
          <a:p>
            <a:pPr algn="l" rtl="0">
              <a:spcAft>
                <a:spcPct val="10000"/>
              </a:spcAft>
              <a:tabLst>
                <a:tab pos="2946400" algn="l"/>
              </a:tabLst>
            </a:pPr>
            <a:r>
              <a:rPr lang="it-IT" sz="2000" b="0" i="0" u="none">
                <a:latin typeface="Tw Cen MT" pitchFamily="34" charset="0"/>
              </a:rPr>
              <a:t>• Incoraggiare la concorrenza con un altro gruppo </a:t>
            </a:r>
          </a:p>
          <a:p>
            <a:pPr algn="l" rtl="0">
              <a:spcAft>
                <a:spcPct val="10000"/>
              </a:spcAft>
              <a:tabLst>
                <a:tab pos="2946400" algn="l"/>
              </a:tabLst>
            </a:pPr>
            <a:r>
              <a:rPr lang="it-IT" sz="2000" b="0" i="0" u="none">
                <a:latin typeface="Tw Cen MT" pitchFamily="34" charset="0"/>
              </a:rPr>
              <a:t>• Incoraggiare l’utilizzo di un linguaggio professionale </a:t>
            </a:r>
          </a:p>
          <a:p>
            <a:pPr algn="l" rtl="0">
              <a:spcAft>
                <a:spcPct val="10000"/>
              </a:spcAft>
              <a:tabLst>
                <a:tab pos="2946400" algn="l"/>
              </a:tabLst>
            </a:pPr>
            <a:r>
              <a:rPr lang="it-IT" sz="2000" b="0" i="0" u="none">
                <a:latin typeface="Tw Cen MT" pitchFamily="34" charset="0"/>
              </a:rPr>
              <a:t>• Promuovere rituali e cerimonie </a:t>
            </a:r>
          </a:p>
          <a:p>
            <a:pPr algn="l" rtl="0">
              <a:spcAft>
                <a:spcPct val="10000"/>
              </a:spcAft>
              <a:tabLst>
                <a:tab pos="2946400" algn="l"/>
              </a:tabLst>
            </a:pPr>
            <a:r>
              <a:rPr lang="it-IT" sz="2000" b="0" i="0" u="none">
                <a:latin typeface="Tw Cen MT" pitchFamily="34" charset="0"/>
              </a:rPr>
              <a:t>• Sollecitare il feedback sull’efficacia del team </a:t>
            </a:r>
          </a:p>
          <a:p>
            <a:pPr algn="l" rtl="0">
              <a:spcAft>
                <a:spcPct val="10000"/>
              </a:spcAft>
              <a:tabLst>
                <a:tab pos="2946400" algn="l"/>
              </a:tabLst>
            </a:pPr>
            <a:r>
              <a:rPr lang="it-IT" sz="2000" b="0" i="0" u="none">
                <a:latin typeface="Tw Cen MT" pitchFamily="34" charset="0"/>
              </a:rPr>
              <a:t>• Minimizzare la micro-gestione </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44624"/>
            <a:ext cx="7219950" cy="896938"/>
          </a:xfrm>
        </p:spPr>
        <p:txBody>
          <a:bodyPr/>
          <a:lstStyle/>
          <a:p>
            <a:pPr rtl="0"/>
            <a:r>
              <a:rPr lang="it-IT" sz="2400" b="0" i="0" u="none" dirty="0"/>
              <a:t>Comportamento da leader e Atteggiamenti che incoraggiano il lavoro di squadra (segue)</a:t>
            </a:r>
            <a:endParaRPr lang="it-IT" sz="2400" dirty="0" smtClean="0"/>
          </a:p>
        </p:txBody>
      </p:sp>
      <p:sp>
        <p:nvSpPr>
          <p:cNvPr id="3" name="Rectangle 3"/>
          <p:cNvSpPr>
            <a:spLocks noChangeArrowheads="1"/>
          </p:cNvSpPr>
          <p:nvPr/>
        </p:nvSpPr>
        <p:spPr bwMode="auto">
          <a:xfrm>
            <a:off x="611188" y="1171575"/>
            <a:ext cx="8353425" cy="4802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rtl="0">
              <a:spcAft>
                <a:spcPct val="10000"/>
              </a:spcAft>
              <a:tabLst>
                <a:tab pos="2946400" algn="l"/>
              </a:tabLst>
            </a:pPr>
            <a:r>
              <a:rPr lang="it-IT" sz="2000" b="0" i="0" u="none">
                <a:latin typeface="Tw Cen MT" pitchFamily="34" charset="0"/>
              </a:rPr>
              <a:t>• Definire la missione del team </a:t>
            </a:r>
          </a:p>
          <a:p>
            <a:pPr algn="l" rtl="0">
              <a:spcAft>
                <a:spcPct val="10000"/>
              </a:spcAft>
              <a:tabLst>
                <a:tab pos="2946400" algn="l"/>
              </a:tabLst>
            </a:pPr>
            <a:r>
              <a:rPr lang="it-IT" sz="2000" b="0" i="0" u="none">
                <a:latin typeface="Tw Cen MT" pitchFamily="34" charset="0"/>
              </a:rPr>
              <a:t>• Sviluppare un modello per il lavoro di squadra </a:t>
            </a:r>
          </a:p>
          <a:p>
            <a:pPr algn="l" rtl="0">
              <a:spcAft>
                <a:spcPct val="10000"/>
              </a:spcAft>
              <a:tabLst>
                <a:tab pos="2946400" algn="l"/>
              </a:tabLst>
            </a:pPr>
            <a:r>
              <a:rPr lang="it-IT" sz="2000" b="0" i="0" u="none">
                <a:latin typeface="Tw Cen MT" pitchFamily="34" charset="0"/>
              </a:rPr>
              <a:t>• Enfatizzare l’orgoglio di essere eccezionali </a:t>
            </a:r>
          </a:p>
          <a:p>
            <a:pPr algn="l" rtl="0">
              <a:spcAft>
                <a:spcPct val="10000"/>
              </a:spcAft>
              <a:tabLst>
                <a:tab pos="2946400" algn="l"/>
              </a:tabLst>
            </a:pPr>
            <a:r>
              <a:rPr lang="it-IT" sz="2000" b="0" i="0" u="none">
                <a:latin typeface="Tw Cen MT" pitchFamily="34" charset="0"/>
              </a:rPr>
              <a:t>• Fungere da modello di lavoro di squadra </a:t>
            </a:r>
          </a:p>
          <a:p>
            <a:pPr algn="l" rtl="0">
              <a:spcAft>
                <a:spcPct val="10000"/>
              </a:spcAft>
              <a:tabLst>
                <a:tab pos="2946400" algn="l"/>
              </a:tabLst>
            </a:pPr>
            <a:r>
              <a:rPr lang="it-IT" sz="2000" b="0" i="0" u="none">
                <a:latin typeface="Tw Cen MT" pitchFamily="34" charset="0"/>
              </a:rPr>
              <a:t>• Utilizzare uno stile di leadership uniforme </a:t>
            </a:r>
          </a:p>
          <a:p>
            <a:pPr algn="l" rtl="0">
              <a:spcAft>
                <a:spcPct val="10000"/>
              </a:spcAft>
              <a:tabLst>
                <a:tab pos="2946400" algn="l"/>
              </a:tabLst>
            </a:pPr>
            <a:r>
              <a:rPr lang="it-IT" sz="2000" b="0" i="0" u="none">
                <a:latin typeface="Tw Cen MT" pitchFamily="34" charset="0"/>
              </a:rPr>
              <a:t>• Ideare sistemi e strutture per superare l’atteggiamento “noi - loro” </a:t>
            </a:r>
          </a:p>
          <a:p>
            <a:pPr algn="l" rtl="0">
              <a:spcAft>
                <a:spcPct val="10000"/>
              </a:spcAft>
              <a:tabLst>
                <a:tab pos="2946400" algn="l"/>
              </a:tabLst>
            </a:pPr>
            <a:r>
              <a:rPr lang="it-IT" sz="2000" b="0" i="0" u="none">
                <a:latin typeface="Tw Cen MT" pitchFamily="34" charset="0"/>
              </a:rPr>
              <a:t>• Stabilire standard di performance esigenti, d’urgenza fornendo le opportune indicazioni </a:t>
            </a:r>
          </a:p>
          <a:p>
            <a:pPr algn="l" rtl="0">
              <a:spcAft>
                <a:spcPct val="10000"/>
              </a:spcAft>
              <a:tabLst>
                <a:tab pos="2946400" algn="l"/>
              </a:tabLst>
            </a:pPr>
            <a:r>
              <a:rPr lang="it-IT" sz="2000" b="0" i="0" u="none">
                <a:latin typeface="Tw Cen MT" pitchFamily="34" charset="0"/>
              </a:rPr>
              <a:t>• Enfatizzare il riconoscimento del gruppo </a:t>
            </a:r>
          </a:p>
          <a:p>
            <a:pPr algn="l" rtl="0">
              <a:spcAft>
                <a:spcPct val="10000"/>
              </a:spcAft>
              <a:tabLst>
                <a:tab pos="2946400" algn="l"/>
              </a:tabLst>
            </a:pPr>
            <a:r>
              <a:rPr lang="it-IT" sz="2000" b="0" i="0" u="none">
                <a:latin typeface="Tw Cen MT" pitchFamily="34" charset="0"/>
              </a:rPr>
              <a:t>• Sfidare regolarmente il gruppo con dati e informazioni attuali </a:t>
            </a:r>
          </a:p>
          <a:p>
            <a:pPr algn="l" rtl="0">
              <a:spcAft>
                <a:spcPct val="10000"/>
              </a:spcAft>
              <a:tabLst>
                <a:tab pos="2946400" algn="l"/>
              </a:tabLst>
            </a:pPr>
            <a:r>
              <a:rPr lang="it-IT" sz="2000" b="0" i="0" u="none">
                <a:latin typeface="Tw Cen MT" pitchFamily="34" charset="0"/>
              </a:rPr>
              <a:t>• Incoraggiare la concorrenza con un altro gruppo </a:t>
            </a:r>
          </a:p>
          <a:p>
            <a:pPr algn="l" rtl="0">
              <a:spcAft>
                <a:spcPct val="10000"/>
              </a:spcAft>
              <a:tabLst>
                <a:tab pos="2946400" algn="l"/>
              </a:tabLst>
            </a:pPr>
            <a:r>
              <a:rPr lang="it-IT" sz="2000" b="0" i="0" u="none">
                <a:latin typeface="Tw Cen MT" pitchFamily="34" charset="0"/>
              </a:rPr>
              <a:t>• Incoraggiare l’utilizzo di un linguaggio professionale </a:t>
            </a:r>
          </a:p>
          <a:p>
            <a:pPr algn="l" rtl="0">
              <a:spcAft>
                <a:spcPct val="10000"/>
              </a:spcAft>
              <a:tabLst>
                <a:tab pos="2946400" algn="l"/>
              </a:tabLst>
            </a:pPr>
            <a:r>
              <a:rPr lang="it-IT" sz="2000" b="0" i="0" u="none">
                <a:latin typeface="Tw Cen MT" pitchFamily="34" charset="0"/>
              </a:rPr>
              <a:t>• Promuovere rituali e cerimonie </a:t>
            </a:r>
          </a:p>
          <a:p>
            <a:pPr algn="l" rtl="0">
              <a:spcAft>
                <a:spcPct val="10000"/>
              </a:spcAft>
              <a:tabLst>
                <a:tab pos="2946400" algn="l"/>
              </a:tabLst>
            </a:pPr>
            <a:r>
              <a:rPr lang="it-IT" sz="2000" b="0" i="0" u="none">
                <a:latin typeface="Tw Cen MT" pitchFamily="34" charset="0"/>
              </a:rPr>
              <a:t>• Sollecitare il feedback sull’efficacia del team </a:t>
            </a:r>
          </a:p>
          <a:p>
            <a:pPr algn="l" rtl="0">
              <a:spcAft>
                <a:spcPct val="10000"/>
              </a:spcAft>
              <a:tabLst>
                <a:tab pos="2946400" algn="l"/>
              </a:tabLst>
            </a:pPr>
            <a:r>
              <a:rPr lang="it-IT" sz="2000" b="0" i="0" u="none">
                <a:latin typeface="Tw Cen MT" pitchFamily="34" charset="0"/>
              </a:rPr>
              <a:t>• Minimizzare la micro-gestione </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228600"/>
            <a:ext cx="7219950" cy="896938"/>
          </a:xfrm>
        </p:spPr>
        <p:txBody>
          <a:bodyPr/>
          <a:lstStyle/>
          <a:p>
            <a:pPr rtl="0"/>
            <a:r>
              <a:rPr lang="it-IT" sz="3200" b="0" i="0" u="none"/>
              <a:t>Leadership collaborativa</a:t>
            </a:r>
          </a:p>
        </p:txBody>
      </p:sp>
      <p:sp>
        <p:nvSpPr>
          <p:cNvPr id="3" name="Rectangle 9"/>
          <p:cNvSpPr>
            <a:spLocks noChangeArrowheads="1"/>
          </p:cNvSpPr>
          <p:nvPr/>
        </p:nvSpPr>
        <p:spPr bwMode="auto">
          <a:xfrm>
            <a:off x="539750" y="1806575"/>
            <a:ext cx="8424863" cy="3630613"/>
          </a:xfrm>
          <a:prstGeom prst="rect">
            <a:avLst/>
          </a:prstGeom>
          <a:noFill/>
          <a:ln w="9525">
            <a:noFill/>
            <a:miter lim="800000"/>
            <a:headEnd/>
            <a:tailEnd/>
          </a:ln>
        </p:spPr>
        <p:txBody>
          <a:bodyPr anchor="ctr">
            <a:spAutoFit/>
          </a:bodyPr>
          <a:lstStyle/>
          <a:p>
            <a:pPr algn="l" rtl="0">
              <a:defRPr/>
            </a:pPr>
            <a:r>
              <a:rPr lang="it-IT" sz="2000" b="1" i="0" u="none">
                <a:latin typeface="Tw Cen MT" pitchFamily="34" charset="0"/>
              </a:rPr>
              <a:t>La leadership collaborativa</a:t>
            </a:r>
            <a:r>
              <a:rPr lang="it-IT" sz="2000" b="0" i="0" u="none">
                <a:latin typeface="Tw Cen MT" pitchFamily="34" charset="0"/>
              </a:rPr>
              <a:t> descrive un corpus emergente di teorie e prassi gestionali che si concentra sulle abilità di leadership e gli attributi necessari per fornire risultati oltre i confini organizzativi. </a:t>
            </a:r>
          </a:p>
          <a:p>
            <a:pPr algn="l" rtl="0">
              <a:defRPr/>
            </a:pPr>
            <a:endParaRPr lang="it-IT" sz="2000" u="none" dirty="0">
              <a:solidFill>
                <a:schemeClr val="accent2"/>
              </a:solidFill>
              <a:latin typeface="Tw Cen MT" pitchFamily="34" charset="0"/>
            </a:endParaRPr>
          </a:p>
          <a:p>
            <a:pPr algn="l" rtl="0">
              <a:spcAft>
                <a:spcPct val="30000"/>
              </a:spcAft>
              <a:defRPr/>
            </a:pPr>
            <a:r>
              <a:rPr lang="it-IT" sz="2000" b="0" i="0" u="none">
                <a:latin typeface="Tw Cen MT" pitchFamily="34" charset="0"/>
              </a:rPr>
              <a:t>Cinque</a:t>
            </a:r>
            <a:r>
              <a:rPr lang="it-IT" sz="2000" b="0" i="0" u="none">
                <a:solidFill>
                  <a:schemeClr val="accent2"/>
                </a:solidFill>
                <a:latin typeface="Tw Cen MT" pitchFamily="34" charset="0"/>
              </a:rPr>
              <a:t> </a:t>
            </a:r>
            <a:r>
              <a:rPr lang="it-IT" sz="2000" b="1" i="1" u="none">
                <a:solidFill>
                  <a:srgbClr val="FF0000"/>
                </a:solidFill>
                <a:latin typeface="Tw Cen MT" pitchFamily="34" charset="0"/>
              </a:rPr>
              <a:t>qualità</a:t>
            </a:r>
            <a:r>
              <a:rPr lang="it-IT" sz="2000" b="0" i="0" u="none">
                <a:solidFill>
                  <a:schemeClr val="accent2"/>
                </a:solidFill>
                <a:latin typeface="Tw Cen MT" pitchFamily="34" charset="0"/>
              </a:rPr>
              <a:t> </a:t>
            </a:r>
            <a:r>
              <a:rPr lang="it-IT" sz="2000" b="1" i="1" u="none">
                <a:solidFill>
                  <a:srgbClr val="FF0000"/>
                </a:solidFill>
                <a:latin typeface="Tw Cen MT" pitchFamily="34" charset="0"/>
              </a:rPr>
              <a:t>di un leader collaborativo</a:t>
            </a:r>
            <a:r>
              <a:rPr lang="it-IT" sz="2000" b="0" i="0" u="none">
                <a:solidFill>
                  <a:schemeClr val="accent2"/>
                </a:solidFill>
                <a:latin typeface="Tw Cen MT" pitchFamily="34" charset="0"/>
              </a:rPr>
              <a:t>:</a:t>
            </a:r>
          </a:p>
          <a:p>
            <a:pPr marL="995363" algn="l" rtl="0">
              <a:spcAft>
                <a:spcPct val="30000"/>
              </a:spcAft>
              <a:buFont typeface="Wingdings" pitchFamily="2" charset="2"/>
              <a:buChar char="q"/>
              <a:defRPr/>
            </a:pPr>
            <a:r>
              <a:rPr lang="it-IT" sz="2000" b="0" i="0" u="none">
                <a:latin typeface="Tw Cen MT" pitchFamily="34" charset="0"/>
              </a:rPr>
              <a:t> Disponibilità ad assumersi rischi</a:t>
            </a:r>
          </a:p>
          <a:p>
            <a:pPr marL="995363" algn="l" rtl="0">
              <a:spcAft>
                <a:spcPct val="30000"/>
              </a:spcAft>
              <a:buFont typeface="Wingdings" pitchFamily="2" charset="2"/>
              <a:buChar char="q"/>
              <a:defRPr/>
            </a:pPr>
            <a:r>
              <a:rPr lang="it-IT" sz="2000" b="0" i="0" u="none">
                <a:latin typeface="Tw Cen MT" pitchFamily="34" charset="0"/>
              </a:rPr>
              <a:t> Ascolto appassionato</a:t>
            </a:r>
          </a:p>
          <a:p>
            <a:pPr marL="995363" algn="l" rtl="0">
              <a:spcAft>
                <a:spcPct val="30000"/>
              </a:spcAft>
              <a:buFont typeface="Wingdings" pitchFamily="2" charset="2"/>
              <a:buChar char="q"/>
              <a:defRPr/>
            </a:pPr>
            <a:r>
              <a:rPr lang="it-IT" sz="2000" b="0" i="0" u="none">
                <a:latin typeface="Tw Cen MT" pitchFamily="34" charset="0"/>
              </a:rPr>
              <a:t> Passione per la causa</a:t>
            </a:r>
          </a:p>
          <a:p>
            <a:pPr marL="995363" algn="l" rtl="0">
              <a:spcAft>
                <a:spcPct val="30000"/>
              </a:spcAft>
              <a:buFont typeface="Wingdings" pitchFamily="2" charset="2"/>
              <a:buChar char="q"/>
              <a:defRPr/>
            </a:pPr>
            <a:r>
              <a:rPr lang="it-IT" sz="2000" b="0" i="0" u="none">
                <a:latin typeface="Tw Cen MT" pitchFamily="34" charset="0"/>
              </a:rPr>
              <a:t> Ottimismo per il futuro</a:t>
            </a:r>
          </a:p>
          <a:p>
            <a:pPr marL="995363" algn="l" rtl="0">
              <a:spcAft>
                <a:spcPct val="30000"/>
              </a:spcAft>
              <a:buFont typeface="Wingdings" pitchFamily="2" charset="2"/>
              <a:buChar char="q"/>
              <a:defRPr/>
            </a:pPr>
            <a:r>
              <a:rPr lang="it-IT" sz="2000" b="0" i="0" u="none">
                <a:latin typeface="Tw Cen MT" pitchFamily="34" charset="0"/>
              </a:rPr>
              <a:t> Capacità di condividere conoscenze, potere e meriti</a:t>
            </a:r>
            <a:endParaRPr lang="it-IT" sz="2000" u="none" dirty="0">
              <a:latin typeface="Tw Cen MT" pitchFamily="34" charset="0"/>
            </a:endParaRP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547664" y="0"/>
            <a:ext cx="7219950" cy="896938"/>
          </a:xfrm>
        </p:spPr>
        <p:txBody>
          <a:bodyPr/>
          <a:lstStyle/>
          <a:p>
            <a:pPr rtl="0"/>
            <a:r>
              <a:rPr lang="it-IT" b="0" i="0" u="none" dirty="0"/>
              <a:t>Leadership collaborativa - </a:t>
            </a:r>
            <a:r>
              <a:rPr lang="it-IT" b="0" i="0" u="sng" dirty="0">
                <a:solidFill>
                  <a:schemeClr val="accent2"/>
                </a:solidFill>
              </a:rPr>
              <a:t>Dieci lezioni chiave</a:t>
            </a:r>
            <a:r>
              <a:rPr lang="it-IT" b="0" i="0" u="none" dirty="0"/>
              <a:t> </a:t>
            </a:r>
            <a:endParaRPr lang="it-IT" dirty="0" smtClean="0"/>
          </a:p>
        </p:txBody>
      </p:sp>
      <p:sp>
        <p:nvSpPr>
          <p:cNvPr id="3" name="Rectangle 3"/>
          <p:cNvSpPr>
            <a:spLocks noChangeArrowheads="1"/>
          </p:cNvSpPr>
          <p:nvPr/>
        </p:nvSpPr>
        <p:spPr bwMode="auto">
          <a:xfrm>
            <a:off x="1042988" y="1452563"/>
            <a:ext cx="7921625" cy="434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marL="533400" indent="-533400" algn="l" rtl="0">
              <a:spcAft>
                <a:spcPct val="20000"/>
              </a:spcAft>
              <a:buFontTx/>
              <a:buAutoNum type="arabicPeriod"/>
            </a:pPr>
            <a:r>
              <a:rPr lang="it-IT" sz="2000" b="0" i="0" u="none">
                <a:latin typeface="Tw Cen MT" pitchFamily="34" charset="0"/>
              </a:rPr>
              <a:t>Cercare il motivo personale per la collaborazione</a:t>
            </a:r>
          </a:p>
          <a:p>
            <a:pPr marL="533400" indent="-533400" algn="l" rtl="0">
              <a:spcAft>
                <a:spcPct val="20000"/>
              </a:spcAft>
              <a:buFontTx/>
              <a:buAutoNum type="arabicPeriod"/>
            </a:pPr>
            <a:r>
              <a:rPr lang="it-IT" sz="2000" b="0" i="0" u="none">
                <a:latin typeface="Tw Cen MT" pitchFamily="34" charset="0"/>
              </a:rPr>
              <a:t>Cercare i modi per semplificare situazioni complesse per le vostre persone</a:t>
            </a:r>
          </a:p>
          <a:p>
            <a:pPr marL="533400" indent="-533400" algn="l" rtl="0">
              <a:spcAft>
                <a:spcPct val="20000"/>
              </a:spcAft>
              <a:buFontTx/>
              <a:buAutoNum type="arabicPeriod"/>
            </a:pPr>
            <a:r>
              <a:rPr lang="it-IT" sz="2000" b="0" i="0" u="none">
                <a:latin typeface="Tw Cen MT" pitchFamily="34" charset="0"/>
              </a:rPr>
              <a:t>Preparare in anticipo la gestione del conflitto</a:t>
            </a:r>
          </a:p>
          <a:p>
            <a:pPr marL="533400" indent="-533400" algn="l" rtl="0">
              <a:spcAft>
                <a:spcPct val="20000"/>
              </a:spcAft>
              <a:buFontTx/>
              <a:buAutoNum type="arabicPeriod"/>
            </a:pPr>
            <a:r>
              <a:rPr lang="it-IT" sz="2000" b="0" i="0" u="none">
                <a:latin typeface="Tw Cen MT" pitchFamily="34" charset="0"/>
              </a:rPr>
              <a:t>Riconoscere che esistono alcune organizzazioni con cui non è possibile collaborare</a:t>
            </a:r>
          </a:p>
          <a:p>
            <a:pPr marL="533400" indent="-533400" algn="l" rtl="0">
              <a:spcAft>
                <a:spcPct val="20000"/>
              </a:spcAft>
              <a:buFontTx/>
              <a:buAutoNum type="arabicPeriod"/>
            </a:pPr>
            <a:r>
              <a:rPr lang="it-IT" sz="2000" b="0" i="0" u="none">
                <a:latin typeface="Tw Cen MT" pitchFamily="34" charset="0"/>
              </a:rPr>
              <a:t>Avere il coraggio di agire a lungo termine</a:t>
            </a:r>
          </a:p>
          <a:p>
            <a:pPr marL="533400" indent="-533400" algn="l" rtl="0">
              <a:spcAft>
                <a:spcPct val="20000"/>
              </a:spcAft>
              <a:buFontTx/>
              <a:buAutoNum type="arabicPeriod"/>
            </a:pPr>
            <a:r>
              <a:rPr lang="it-IT" sz="2000" b="0" i="0" u="none">
                <a:latin typeface="Tw Cen MT" pitchFamily="34" charset="0"/>
              </a:rPr>
              <a:t>Gestire le tensioni concentrandosi sul risultato e la costruzione dei rapporti</a:t>
            </a:r>
          </a:p>
          <a:p>
            <a:pPr marL="533400" indent="-533400" algn="l" rtl="0">
              <a:spcAft>
                <a:spcPct val="20000"/>
              </a:spcAft>
              <a:buFontTx/>
              <a:buAutoNum type="arabicPeriod"/>
            </a:pPr>
            <a:r>
              <a:rPr lang="it-IT" sz="2000" b="0" i="0" u="none">
                <a:latin typeface="Tw Cen MT" pitchFamily="34" charset="0"/>
              </a:rPr>
              <a:t>Investire in rapporti personali forti a tutti i livelli</a:t>
            </a:r>
          </a:p>
          <a:p>
            <a:pPr marL="533400" indent="-533400" algn="l" rtl="0">
              <a:spcAft>
                <a:spcPct val="20000"/>
              </a:spcAft>
              <a:buFontTx/>
              <a:buAutoNum type="arabicPeriod"/>
            </a:pPr>
            <a:r>
              <a:rPr lang="it-IT" sz="2000" b="0" i="0" u="none">
                <a:latin typeface="Tw Cen MT" pitchFamily="34" charset="0"/>
              </a:rPr>
              <a:t>Iniettare energia, passione e iniziativa nello stile di leadership</a:t>
            </a:r>
          </a:p>
          <a:p>
            <a:pPr marL="533400" indent="-533400" algn="l" rtl="0">
              <a:spcAft>
                <a:spcPct val="20000"/>
              </a:spcAft>
              <a:buFontTx/>
              <a:buAutoNum type="arabicPeriod"/>
            </a:pPr>
            <a:r>
              <a:rPr lang="it-IT" sz="2000" b="0" i="0" u="none">
                <a:latin typeface="Tw Cen MT" pitchFamily="34" charset="0"/>
              </a:rPr>
              <a:t>Avere fiducia nel condividere generosamente i meriti</a:t>
            </a:r>
          </a:p>
          <a:p>
            <a:pPr marL="533400" indent="-533400" algn="l" rtl="0">
              <a:spcAft>
                <a:spcPct val="20000"/>
              </a:spcAft>
              <a:buFontTx/>
              <a:buAutoNum type="arabicPeriod"/>
            </a:pPr>
            <a:r>
              <a:rPr lang="it-IT" sz="2000" b="0" i="0" u="none">
                <a:latin typeface="Tw Cen MT" pitchFamily="34" charset="0"/>
              </a:rPr>
              <a:t>Sviluppare continuamente le abilità interpersonali (empatia, pazienza, tenacia, tenere conversazioni difficili e costruire la coalizione).</a:t>
            </a:r>
            <a:endParaRPr lang="it-IT" sz="2000" u="none" dirty="0">
              <a:latin typeface="Tw Cen MT" pitchFamily="34" charset="0"/>
            </a:endParaRP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228600"/>
            <a:ext cx="7219950" cy="896938"/>
          </a:xfrm>
        </p:spPr>
        <p:txBody>
          <a:bodyPr/>
          <a:lstStyle/>
          <a:p>
            <a:pPr rtl="0"/>
            <a:r>
              <a:rPr lang="it-IT" b="0" i="0" u="none"/>
              <a:t>Leadership e sfide future</a:t>
            </a:r>
            <a:endParaRPr lang="it-IT" smtClean="0"/>
          </a:p>
        </p:txBody>
      </p:sp>
      <p:sp>
        <p:nvSpPr>
          <p:cNvPr id="3" name="Rectangle 9"/>
          <p:cNvSpPr>
            <a:spLocks noChangeArrowheads="1"/>
          </p:cNvSpPr>
          <p:nvPr/>
        </p:nvSpPr>
        <p:spPr bwMode="auto">
          <a:xfrm>
            <a:off x="827088" y="1490663"/>
            <a:ext cx="8172450" cy="427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rtl="0">
              <a:spcAft>
                <a:spcPct val="40000"/>
              </a:spcAft>
              <a:buFont typeface="Wingdings" pitchFamily="2" charset="2"/>
              <a:buChar char="q"/>
              <a:tabLst>
                <a:tab pos="1143000" algn="l"/>
                <a:tab pos="1939925" algn="l"/>
              </a:tabLst>
            </a:pPr>
            <a:r>
              <a:rPr lang="it-IT" sz="2000" b="0" i="0" u="none">
                <a:latin typeface="Tw Cen MT" pitchFamily="34" charset="0"/>
              </a:rPr>
              <a:t> FUNGERE DA MODELLO PER IL RUOLO</a:t>
            </a:r>
          </a:p>
          <a:p>
            <a:pPr algn="l" rtl="0">
              <a:spcAft>
                <a:spcPct val="40000"/>
              </a:spcAft>
              <a:buFont typeface="Wingdings" pitchFamily="2" charset="2"/>
              <a:buChar char="q"/>
              <a:tabLst>
                <a:tab pos="1143000" algn="l"/>
                <a:tab pos="1939925" algn="l"/>
              </a:tabLst>
            </a:pPr>
            <a:r>
              <a:rPr lang="it-IT" sz="2000" b="0" i="0" u="none">
                <a:latin typeface="Tw Cen MT" pitchFamily="34" charset="0"/>
              </a:rPr>
              <a:t> LIBERARE E RENDERE CAPACI LE PERSONE</a:t>
            </a:r>
          </a:p>
          <a:p>
            <a:pPr algn="l" rtl="0">
              <a:spcAft>
                <a:spcPct val="40000"/>
              </a:spcAft>
              <a:buFont typeface="Wingdings" pitchFamily="2" charset="2"/>
              <a:buChar char="q"/>
              <a:tabLst>
                <a:tab pos="1143000" algn="l"/>
                <a:tab pos="1939925" algn="l"/>
              </a:tabLst>
            </a:pPr>
            <a:r>
              <a:rPr lang="it-IT" sz="2000" b="0" i="0" u="none">
                <a:latin typeface="Tw Cen MT" pitchFamily="34" charset="0"/>
              </a:rPr>
              <a:t> ESSERE UN ESPERTO DELLA DIVERSITÀ E DELLA MULTICULTURALITÀ</a:t>
            </a:r>
          </a:p>
          <a:p>
            <a:pPr algn="l" rtl="0">
              <a:spcAft>
                <a:spcPct val="40000"/>
              </a:spcAft>
              <a:buFont typeface="Wingdings" pitchFamily="2" charset="2"/>
              <a:buChar char="q"/>
              <a:tabLst>
                <a:tab pos="1143000" algn="l"/>
                <a:tab pos="1939925" algn="l"/>
              </a:tabLst>
            </a:pPr>
            <a:r>
              <a:rPr lang="it-IT" sz="2000" b="0" i="0" u="none">
                <a:latin typeface="Tw Cen MT" pitchFamily="34" charset="0"/>
              </a:rPr>
              <a:t> ESSERE UN OPPORTUNISTA STRATEGICO</a:t>
            </a:r>
          </a:p>
          <a:p>
            <a:pPr algn="l" rtl="0">
              <a:spcAft>
                <a:spcPct val="40000"/>
              </a:spcAft>
              <a:buFont typeface="Wingdings" pitchFamily="2" charset="2"/>
              <a:buChar char="q"/>
              <a:tabLst>
                <a:tab pos="1143000" algn="l"/>
                <a:tab pos="1939925" algn="l"/>
              </a:tabLst>
            </a:pPr>
            <a:r>
              <a:rPr lang="it-IT" sz="2000" b="0" i="0" u="none">
                <a:latin typeface="Tw Cen MT" pitchFamily="34" charset="0"/>
              </a:rPr>
              <a:t> COSTRUIRE INTERDIPENDENZE STRATEGICHE E PARTENARIATI</a:t>
            </a:r>
          </a:p>
          <a:p>
            <a:pPr algn="l" rtl="0">
              <a:spcAft>
                <a:spcPct val="40000"/>
              </a:spcAft>
              <a:buFont typeface="Wingdings" pitchFamily="2" charset="2"/>
              <a:buChar char="q"/>
              <a:tabLst>
                <a:tab pos="1143000" algn="l"/>
                <a:tab pos="1939925" algn="l"/>
              </a:tabLst>
            </a:pPr>
            <a:r>
              <a:rPr lang="it-IT" sz="2000" b="0" i="0" u="none">
                <a:latin typeface="Tw Cen MT" pitchFamily="34" charset="0"/>
              </a:rPr>
              <a:t> INCORAGGIARE GLI ALTRI A PENSARE SISTEMATICAMENTE</a:t>
            </a:r>
          </a:p>
          <a:p>
            <a:pPr algn="l" rtl="0">
              <a:spcAft>
                <a:spcPct val="40000"/>
              </a:spcAft>
              <a:buFont typeface="Wingdings" pitchFamily="2" charset="2"/>
              <a:buChar char="q"/>
              <a:tabLst>
                <a:tab pos="1143000" algn="l"/>
                <a:tab pos="1939925" algn="l"/>
              </a:tabLst>
            </a:pPr>
            <a:r>
              <a:rPr lang="it-IT" sz="2000" b="0" i="0" u="none">
                <a:latin typeface="Tw Cen MT" pitchFamily="34" charset="0"/>
              </a:rPr>
              <a:t> GUIDARE GLI ALTRI VERSO UNA SOCIETÀ VIRTUALE</a:t>
            </a:r>
          </a:p>
          <a:p>
            <a:pPr algn="l" rtl="0">
              <a:spcAft>
                <a:spcPct val="40000"/>
              </a:spcAft>
              <a:buFont typeface="Wingdings" pitchFamily="2" charset="2"/>
              <a:buChar char="q"/>
              <a:tabLst>
                <a:tab pos="1143000" algn="l"/>
                <a:tab pos="1939925" algn="l"/>
              </a:tabLst>
            </a:pPr>
            <a:r>
              <a:rPr lang="it-IT" sz="2000" b="0" i="0" u="none">
                <a:latin typeface="Tw Cen MT" pitchFamily="34" charset="0"/>
              </a:rPr>
              <a:t> OPERARE AGEVOLMENTE IN UNA PIRAMIDE APPIATTITA</a:t>
            </a:r>
          </a:p>
          <a:p>
            <a:pPr algn="l" rtl="0">
              <a:spcAft>
                <a:spcPct val="40000"/>
              </a:spcAft>
              <a:buFont typeface="Wingdings" pitchFamily="2" charset="2"/>
              <a:buChar char="q"/>
              <a:tabLst>
                <a:tab pos="1143000" algn="l"/>
                <a:tab pos="1939925" algn="l"/>
              </a:tabLst>
            </a:pPr>
            <a:r>
              <a:rPr lang="it-IT" sz="2000" b="0" i="0" u="none">
                <a:latin typeface="Tw Cen MT" pitchFamily="34" charset="0"/>
              </a:rPr>
              <a:t> ESSERE UN FACILITATORE IN UNA SOCIETÀ REINGEGNERIZZATA</a:t>
            </a:r>
          </a:p>
          <a:p>
            <a:pPr algn="l" rtl="0">
              <a:spcAft>
                <a:spcPct val="40000"/>
              </a:spcAft>
              <a:buFont typeface="Wingdings" pitchFamily="2" charset="2"/>
              <a:buChar char="q"/>
              <a:tabLst>
                <a:tab pos="1143000" algn="l"/>
                <a:tab pos="1939925" algn="l"/>
              </a:tabLst>
            </a:pPr>
            <a:r>
              <a:rPr lang="it-IT" sz="2000" b="0" i="0" u="none">
                <a:latin typeface="Tw Cen MT" pitchFamily="34" charset="0"/>
              </a:rPr>
              <a:t> ESSERE UN COSTRUTTORE DI COMUNITÀ</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228600"/>
            <a:ext cx="7219950" cy="896938"/>
          </a:xfrm>
        </p:spPr>
        <p:txBody>
          <a:bodyPr/>
          <a:lstStyle/>
          <a:p>
            <a:pPr rtl="0"/>
            <a:r>
              <a:rPr lang="it-IT" sz="3200" b="0" i="0" u="none"/>
              <a:t>Leadership per l’innovazione</a:t>
            </a:r>
            <a:endParaRPr lang="it-IT" sz="3200" smtClean="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484784"/>
            <a:ext cx="8709025" cy="318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600200" y="228600"/>
            <a:ext cx="7219950" cy="896938"/>
          </a:xfrm>
        </p:spPr>
        <p:txBody>
          <a:bodyPr/>
          <a:lstStyle/>
          <a:p>
            <a:pPr rtl="0"/>
            <a:r>
              <a:rPr lang="it-IT" b="0" i="0" u="none"/>
              <a:t>Leadership per l’innovazione organizzativa</a:t>
            </a:r>
            <a:endParaRPr lang="it-IT" smtClean="0"/>
          </a:p>
        </p:txBody>
      </p:sp>
      <p:sp>
        <p:nvSpPr>
          <p:cNvPr id="3" name="Rectangle 3"/>
          <p:cNvSpPr>
            <a:spLocks noChangeArrowheads="1"/>
          </p:cNvSpPr>
          <p:nvPr/>
        </p:nvSpPr>
        <p:spPr bwMode="auto">
          <a:xfrm>
            <a:off x="971600" y="1268760"/>
            <a:ext cx="7343775" cy="3630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rtl="0">
              <a:spcAft>
                <a:spcPct val="50000"/>
              </a:spcAft>
              <a:buFont typeface="Wingdings" pitchFamily="2" charset="2"/>
              <a:buChar char="q"/>
              <a:tabLst>
                <a:tab pos="1143000" algn="l"/>
                <a:tab pos="1939925" algn="l"/>
              </a:tabLst>
            </a:pPr>
            <a:r>
              <a:rPr lang="it-IT" sz="2000" b="0" i="0" u="none" dirty="0">
                <a:latin typeface="Tw Cen MT" pitchFamily="34" charset="0"/>
              </a:rPr>
              <a:t> Incoraggiamento organizzativo</a:t>
            </a:r>
          </a:p>
          <a:p>
            <a:pPr algn="l" rtl="0">
              <a:spcAft>
                <a:spcPct val="50000"/>
              </a:spcAft>
              <a:buFont typeface="Wingdings" pitchFamily="2" charset="2"/>
              <a:buChar char="q"/>
              <a:tabLst>
                <a:tab pos="1143000" algn="l"/>
                <a:tab pos="1939925" algn="l"/>
              </a:tabLst>
            </a:pPr>
            <a:r>
              <a:rPr lang="it-IT" sz="2000" b="0" i="0" u="none" dirty="0">
                <a:latin typeface="Tw Cen MT" pitchFamily="34" charset="0"/>
              </a:rPr>
              <a:t> Assenza di impedimenti organizzativi</a:t>
            </a:r>
          </a:p>
          <a:p>
            <a:pPr algn="l" rtl="0">
              <a:spcAft>
                <a:spcPct val="50000"/>
              </a:spcAft>
              <a:buFont typeface="Wingdings" pitchFamily="2" charset="2"/>
              <a:buChar char="q"/>
              <a:tabLst>
                <a:tab pos="1143000" algn="l"/>
                <a:tab pos="1939925" algn="l"/>
              </a:tabLst>
            </a:pPr>
            <a:r>
              <a:rPr lang="it-IT" sz="2000" b="0" i="0" u="none" dirty="0">
                <a:latin typeface="Tw Cen MT" pitchFamily="34" charset="0"/>
              </a:rPr>
              <a:t> Incoraggiamento organizzativo</a:t>
            </a:r>
          </a:p>
          <a:p>
            <a:pPr algn="l" rtl="0">
              <a:spcAft>
                <a:spcPct val="50000"/>
              </a:spcAft>
              <a:buFont typeface="Wingdings" pitchFamily="2" charset="2"/>
              <a:buChar char="q"/>
              <a:tabLst>
                <a:tab pos="1143000" algn="l"/>
                <a:tab pos="1939925" algn="l"/>
              </a:tabLst>
            </a:pPr>
            <a:r>
              <a:rPr lang="it-IT" sz="2000" b="0" i="0" u="none" dirty="0">
                <a:latin typeface="Tw Cen MT" pitchFamily="34" charset="0"/>
              </a:rPr>
              <a:t> Risorse sufficienti</a:t>
            </a:r>
          </a:p>
          <a:p>
            <a:pPr algn="l" rtl="0">
              <a:spcAft>
                <a:spcPct val="50000"/>
              </a:spcAft>
              <a:buFont typeface="Wingdings" pitchFamily="2" charset="2"/>
              <a:buChar char="q"/>
              <a:tabLst>
                <a:tab pos="1143000" algn="l"/>
                <a:tab pos="1939925" algn="l"/>
              </a:tabLst>
            </a:pPr>
            <a:r>
              <a:rPr lang="it-IT" sz="2000" b="0" i="0" u="none" dirty="0">
                <a:latin typeface="Tw Cen MT" pitchFamily="34" charset="0"/>
              </a:rPr>
              <a:t> Carico di lavoro realistico</a:t>
            </a:r>
            <a:endParaRPr lang="it-IT" sz="2000" u="none" dirty="0">
              <a:latin typeface="Tw Cen MT" pitchFamily="34" charset="0"/>
            </a:endParaRPr>
          </a:p>
          <a:p>
            <a:pPr algn="l" rtl="0">
              <a:spcAft>
                <a:spcPct val="50000"/>
              </a:spcAft>
              <a:buFont typeface="Wingdings" pitchFamily="2" charset="2"/>
              <a:buChar char="q"/>
              <a:tabLst>
                <a:tab pos="1143000" algn="l"/>
                <a:tab pos="1939925" algn="l"/>
              </a:tabLst>
            </a:pPr>
            <a:r>
              <a:rPr lang="it-IT" sz="2000" b="0" i="0" u="none" dirty="0">
                <a:latin typeface="Tw Cen MT" pitchFamily="34" charset="0"/>
              </a:rPr>
              <a:t> Libertà</a:t>
            </a:r>
            <a:endParaRPr lang="it-IT" sz="2000" u="none" dirty="0">
              <a:latin typeface="Tw Cen MT" pitchFamily="34" charset="0"/>
            </a:endParaRPr>
          </a:p>
          <a:p>
            <a:pPr algn="l" rtl="0">
              <a:spcAft>
                <a:spcPct val="50000"/>
              </a:spcAft>
              <a:buFont typeface="Wingdings" pitchFamily="2" charset="2"/>
              <a:buChar char="q"/>
              <a:tabLst>
                <a:tab pos="1143000" algn="l"/>
                <a:tab pos="1939925" algn="l"/>
              </a:tabLst>
            </a:pPr>
            <a:r>
              <a:rPr lang="it-IT" sz="2000" b="0" i="0" u="none" dirty="0">
                <a:latin typeface="Tw Cen MT" pitchFamily="34" charset="0"/>
              </a:rPr>
              <a:t> Lavoro sfidante</a:t>
            </a:r>
            <a:endParaRPr lang="it-IT" sz="2000" u="none" dirty="0">
              <a:latin typeface="Tw Cen MT" pitchFamily="34" charset="0"/>
            </a:endParaRPr>
          </a:p>
          <a:p>
            <a:pPr algn="l" rtl="0">
              <a:spcAft>
                <a:spcPct val="50000"/>
              </a:spcAft>
              <a:buFont typeface="Wingdings" pitchFamily="2" charset="2"/>
              <a:buChar char="q"/>
              <a:tabLst>
                <a:tab pos="1143000" algn="l"/>
                <a:tab pos="1939925" algn="l"/>
              </a:tabLst>
            </a:pPr>
            <a:r>
              <a:rPr lang="it-IT" sz="2000" b="0" i="0" u="none" dirty="0">
                <a:latin typeface="Tw Cen MT" pitchFamily="34" charset="0"/>
              </a:rPr>
              <a:t> Lavoro di squadra e collaborazione</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a:spLocks noGrp="1" noChangeArrowheads="1"/>
          </p:cNvSpPr>
          <p:nvPr>
            <p:ph type="title" idx="4294967295"/>
          </p:nvPr>
        </p:nvSpPr>
        <p:spPr>
          <a:xfrm>
            <a:off x="1547664" y="0"/>
            <a:ext cx="7219950" cy="896938"/>
          </a:xfrm>
        </p:spPr>
        <p:txBody>
          <a:bodyPr/>
          <a:lstStyle/>
          <a:p>
            <a:pPr rtl="0"/>
            <a:r>
              <a:rPr lang="it-IT" b="0" i="0" u="none" dirty="0"/>
              <a:t>Leadership per l’innovazione - Esercizio/Domande</a:t>
            </a:r>
          </a:p>
        </p:txBody>
      </p:sp>
      <p:sp>
        <p:nvSpPr>
          <p:cNvPr id="3" name="Rectangle 3"/>
          <p:cNvSpPr>
            <a:spLocks noChangeArrowheads="1"/>
          </p:cNvSpPr>
          <p:nvPr/>
        </p:nvSpPr>
        <p:spPr bwMode="auto">
          <a:xfrm>
            <a:off x="395288" y="1431925"/>
            <a:ext cx="8748712" cy="448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l" rtl="0">
              <a:spcAft>
                <a:spcPct val="30000"/>
              </a:spcAft>
              <a:tabLst>
                <a:tab pos="1143000" algn="l"/>
                <a:tab pos="1939925" algn="l"/>
              </a:tabLst>
            </a:pPr>
            <a:r>
              <a:rPr lang="it-IT" sz="2400" b="1" i="0" u="none">
                <a:solidFill>
                  <a:srgbClr val="000099"/>
                </a:solidFill>
                <a:latin typeface="Tw Cen MT" pitchFamily="34" charset="0"/>
              </a:rPr>
              <a:t>Potete avviare una discussione sull’innovazione nel vostro gruppo o organizzazione ponendo delle domande come:</a:t>
            </a:r>
          </a:p>
          <a:p>
            <a:pPr algn="l" rtl="0">
              <a:spcAft>
                <a:spcPct val="30000"/>
              </a:spcAft>
              <a:tabLst>
                <a:tab pos="1143000" algn="l"/>
                <a:tab pos="1939925" algn="l"/>
              </a:tabLst>
            </a:pPr>
            <a:r>
              <a:rPr lang="it-IT" sz="2000" b="0" i="0" u="none">
                <a:latin typeface="Tw Cen MT" pitchFamily="34" charset="0"/>
              </a:rPr>
              <a:t>• Qual è la nostra valutazione dell’approccio dell’organizzazione alla leadership per l’innovazione?</a:t>
            </a:r>
          </a:p>
          <a:p>
            <a:pPr algn="l" rtl="0">
              <a:spcAft>
                <a:spcPct val="30000"/>
              </a:spcAft>
              <a:tabLst>
                <a:tab pos="1143000" algn="l"/>
                <a:tab pos="1939925" algn="l"/>
              </a:tabLst>
            </a:pPr>
            <a:r>
              <a:rPr lang="it-IT" sz="2000" b="0" i="0" u="none">
                <a:latin typeface="Tw Cen MT" pitchFamily="34" charset="0"/>
              </a:rPr>
              <a:t>• Dove deve essere per un’innovazione efficace?</a:t>
            </a:r>
          </a:p>
          <a:p>
            <a:pPr algn="l" rtl="0">
              <a:spcAft>
                <a:spcPct val="30000"/>
              </a:spcAft>
              <a:tabLst>
                <a:tab pos="1143000" algn="l"/>
                <a:tab pos="1939925" algn="l"/>
              </a:tabLst>
            </a:pPr>
            <a:r>
              <a:rPr lang="it-IT" sz="2000" b="0" i="0" u="none">
                <a:latin typeface="Tw Cen MT" pitchFamily="34" charset="0"/>
              </a:rPr>
              <a:t>• Cosa incoraggia e aiuta a promuovere la creatività - per gli individui e per l’organizzazione più ampia?</a:t>
            </a:r>
          </a:p>
          <a:p>
            <a:pPr algn="l" rtl="0">
              <a:spcAft>
                <a:spcPct val="30000"/>
              </a:spcAft>
              <a:tabLst>
                <a:tab pos="1143000" algn="l"/>
                <a:tab pos="1939925" algn="l"/>
              </a:tabLst>
            </a:pPr>
            <a:r>
              <a:rPr lang="it-IT" sz="2000" b="0" i="0" u="none">
                <a:latin typeface="Tw Cen MT" pitchFamily="34" charset="0"/>
              </a:rPr>
              <a:t>• Cosa ostacola, crea barriere o scoraggia la creatività - per gli individui e per l’organizzazione più ampia?</a:t>
            </a:r>
          </a:p>
          <a:p>
            <a:pPr algn="l" rtl="0">
              <a:spcAft>
                <a:spcPct val="30000"/>
              </a:spcAft>
              <a:tabLst>
                <a:tab pos="1143000" algn="l"/>
                <a:tab pos="1939925" algn="l"/>
              </a:tabLst>
            </a:pPr>
            <a:r>
              <a:rPr lang="it-IT" sz="2000" b="0" i="0" u="none">
                <a:latin typeface="Tw Cen MT" pitchFamily="34" charset="0"/>
              </a:rPr>
              <a:t>• Cosa raccomandereste di cambiare o migliorare in modo da incoraggiare e promuovere la creatività - per gli individui e per l’organizzazione più ampia?</a:t>
            </a:r>
          </a:p>
          <a:p>
            <a:pPr algn="l" rtl="0">
              <a:spcAft>
                <a:spcPct val="30000"/>
              </a:spcAft>
              <a:tabLst>
                <a:tab pos="1143000" algn="l"/>
                <a:tab pos="1939925" algn="l"/>
              </a:tabLst>
            </a:pPr>
            <a:r>
              <a:rPr lang="it-IT" sz="2000" b="0" i="0" u="none">
                <a:latin typeface="Tw Cen MT" pitchFamily="34" charset="0"/>
              </a:rPr>
              <a:t>• Cosa facciamo quando qualcuno viene da noi con una nuova idea? Cosa potremmo fare diversamente?</a:t>
            </a:r>
          </a:p>
        </p:txBody>
      </p:sp>
    </p:spTree>
    <p:extLst>
      <p:ext uri="{BB962C8B-B14F-4D97-AF65-F5344CB8AC3E}">
        <p14:creationId xmlns:p14="http://schemas.microsoft.com/office/powerpoint/2010/main" xmlns="" val="1435027258"/>
      </p:ext>
    </p:extLst>
  </p:cSld>
  <p:clrMapOvr>
    <a:masterClrMapping/>
  </p:clrMapOvr>
  <p:transition advTm="95543"/>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rtl="0"/>
            <a:r>
              <a:rPr lang="it-IT" b="0" i="0" u="none">
                <a:latin typeface="Arial" charset="0"/>
                <a:cs typeface="Arial" charset="0"/>
              </a:rPr>
              <a:t>Obiettivi di apprendimento</a:t>
            </a:r>
          </a:p>
        </p:txBody>
      </p:sp>
      <p:sp>
        <p:nvSpPr>
          <p:cNvPr id="5" name="Rectangle 3"/>
          <p:cNvSpPr>
            <a:spLocks noChangeArrowheads="1"/>
          </p:cNvSpPr>
          <p:nvPr/>
        </p:nvSpPr>
        <p:spPr bwMode="auto">
          <a:xfrm>
            <a:off x="683569" y="1124744"/>
            <a:ext cx="8064896" cy="4824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533400" indent="-533400" algn="l" rtl="0">
              <a:spcAft>
                <a:spcPct val="20000"/>
              </a:spcAft>
              <a:buFont typeface="Arial" charset="0"/>
              <a:buChar char="•"/>
            </a:pPr>
            <a:r>
              <a:rPr lang="it-IT" sz="2000" b="0" i="0" u="none" dirty="0">
                <a:latin typeface="Tw Cen MT" pitchFamily="34" charset="0"/>
              </a:rPr>
              <a:t>Il partecipante comprende le caratteristiche personali più rilevanti associate al successo di leadership-imprenditore (stile di leadership e comportamento) – esplorazione della leadership.</a:t>
            </a:r>
          </a:p>
          <a:p>
            <a:pPr marL="533400" indent="-533400" algn="l" rtl="0">
              <a:spcAft>
                <a:spcPct val="20000"/>
              </a:spcAft>
              <a:buFont typeface="Arial" charset="0"/>
              <a:buChar char="•"/>
            </a:pPr>
            <a:r>
              <a:rPr lang="it-IT" sz="2000" b="0" i="0" u="none" dirty="0">
                <a:latin typeface="Tw Cen MT" pitchFamily="34" charset="0"/>
              </a:rPr>
              <a:t>Il partecipante comprende il ruolo dell'intelligenza emotiva che supporta il suo sviluppo delle competenze di leadership (</a:t>
            </a:r>
            <a:r>
              <a:rPr lang="it-IT" sz="2000" b="0" i="0" u="none" dirty="0" err="1">
                <a:latin typeface="Tw Cen MT" pitchFamily="34" charset="0"/>
              </a:rPr>
              <a:t>vd</a:t>
            </a:r>
            <a:r>
              <a:rPr lang="it-IT" sz="2000" b="0" i="0" u="none" dirty="0">
                <a:latin typeface="Tw Cen MT" pitchFamily="34" charset="0"/>
              </a:rPr>
              <a:t>. teoria carismatica). </a:t>
            </a:r>
          </a:p>
          <a:p>
            <a:pPr marL="533400" indent="-533400" algn="l" rtl="0">
              <a:spcAft>
                <a:spcPct val="20000"/>
              </a:spcAft>
              <a:buFont typeface="Arial" charset="0"/>
              <a:buChar char="•"/>
            </a:pPr>
            <a:r>
              <a:rPr lang="it-IT" sz="2000" b="0" i="0" u="none" dirty="0">
                <a:latin typeface="Tw Cen MT" pitchFamily="34" charset="0"/>
              </a:rPr>
              <a:t>Il partecipante comprende i modelli e stili di leadership più importanti.</a:t>
            </a:r>
          </a:p>
          <a:p>
            <a:pPr marL="533400" indent="-533400" algn="l" rtl="0">
              <a:spcAft>
                <a:spcPct val="20000"/>
              </a:spcAft>
              <a:buFont typeface="Arial" charset="0"/>
              <a:buChar char="•"/>
            </a:pPr>
            <a:r>
              <a:rPr lang="it-IT" sz="2000" b="0" i="0" u="none" dirty="0">
                <a:latin typeface="Tw Cen MT" pitchFamily="34" charset="0"/>
              </a:rPr>
              <a:t>Il partecipante impara a creare un ambiente di lavoro positivo attraverso il </a:t>
            </a:r>
            <a:r>
              <a:rPr lang="it-IT" sz="2000" b="0" i="0" u="none" dirty="0" err="1">
                <a:latin typeface="Tw Cen MT" pitchFamily="34" charset="0"/>
              </a:rPr>
              <a:t>coaching</a:t>
            </a:r>
            <a:r>
              <a:rPr lang="it-IT" sz="2000" b="0" i="0" u="none" dirty="0">
                <a:latin typeface="Tw Cen MT" pitchFamily="34" charset="0"/>
              </a:rPr>
              <a:t> e </a:t>
            </a:r>
            <a:r>
              <a:rPr lang="it-IT" sz="2000" b="0" i="0" u="none" dirty="0" err="1">
                <a:latin typeface="Tw Cen MT" pitchFamily="34" charset="0"/>
              </a:rPr>
              <a:t>mentoring</a:t>
            </a:r>
            <a:r>
              <a:rPr lang="it-IT" sz="2000" b="0" i="0" u="none" dirty="0">
                <a:latin typeface="Tw Cen MT" pitchFamily="34" charset="0"/>
              </a:rPr>
              <a:t> efficace come tecniche di sviluppo.</a:t>
            </a:r>
            <a:endParaRPr lang="it-IT" sz="2000" u="none" dirty="0">
              <a:latin typeface="Tw Cen MT" pitchFamily="34" charset="0"/>
            </a:endParaRPr>
          </a:p>
          <a:p>
            <a:pPr marL="533400" indent="-533400" algn="l" rtl="0">
              <a:spcAft>
                <a:spcPct val="20000"/>
              </a:spcAft>
              <a:buFont typeface="Arial" charset="0"/>
              <a:buChar char="•"/>
            </a:pPr>
            <a:r>
              <a:rPr lang="it-IT" sz="2000" b="0" i="0" u="none" dirty="0">
                <a:latin typeface="Tw Cen MT" pitchFamily="34" charset="0"/>
              </a:rPr>
              <a:t>Il partecipante comprende il modello di leadership flessibile.</a:t>
            </a:r>
          </a:p>
          <a:p>
            <a:pPr marL="533400" indent="-533400" algn="l" rtl="0">
              <a:spcAft>
                <a:spcPct val="20000"/>
              </a:spcAft>
              <a:buFont typeface="Arial" charset="0"/>
              <a:buChar char="•"/>
            </a:pPr>
            <a:r>
              <a:rPr lang="it-IT" sz="2000" b="0" i="0" u="none" dirty="0">
                <a:latin typeface="Tw Cen MT" pitchFamily="34" charset="0"/>
              </a:rPr>
              <a:t>Il partecipante impara a guidare l'innovazione nella sua organizzazione, </a:t>
            </a:r>
            <a:r>
              <a:rPr lang="it-IT" sz="2000" b="0" i="0" u="none" dirty="0" smtClean="0">
                <a:latin typeface="Tw Cen MT" pitchFamily="34" charset="0"/>
              </a:rPr>
              <a:t>nei gruppi </a:t>
            </a:r>
            <a:r>
              <a:rPr lang="it-IT" sz="2000" b="0" i="0" u="none" dirty="0">
                <a:latin typeface="Tw Cen MT" pitchFamily="34" charset="0"/>
              </a:rPr>
              <a:t>di lavoro o team.</a:t>
            </a:r>
          </a:p>
          <a:p>
            <a:pPr marL="533400" indent="-533400" algn="l" rtl="0">
              <a:spcAft>
                <a:spcPct val="20000"/>
              </a:spcAft>
              <a:buFont typeface="Arial" charset="0"/>
              <a:buChar char="•"/>
            </a:pPr>
            <a:r>
              <a:rPr lang="it-IT" sz="2000" b="0" i="0" u="none" dirty="0">
                <a:latin typeface="Tw Cen MT" pitchFamily="34" charset="0"/>
              </a:rPr>
              <a:t>Il partecipante impara cos’è la leadership collaborativa (in teoria e pratica).</a:t>
            </a:r>
          </a:p>
        </p:txBody>
      </p:sp>
    </p:spTree>
    <p:extLst>
      <p:ext uri="{BB962C8B-B14F-4D97-AF65-F5344CB8AC3E}">
        <p14:creationId xmlns:p14="http://schemas.microsoft.com/office/powerpoint/2010/main" xmlns="" val="291666171"/>
      </p:ext>
    </p:extLst>
  </p:cSld>
  <p:clrMapOvr>
    <a:masterClrMapping/>
  </p:clrMapOvr>
  <p:transition advTm="59368"/>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600200" y="228600"/>
            <a:ext cx="7219950" cy="896938"/>
          </a:xfrm>
        </p:spPr>
        <p:txBody>
          <a:bodyPr/>
          <a:lstStyle/>
          <a:p>
            <a:pPr rtl="0"/>
            <a:r>
              <a:rPr lang="it-IT" b="0" i="0" u="none">
                <a:latin typeface="Tw Cen MT" pitchFamily="34" charset="0"/>
              </a:rPr>
              <a:t>“The surprising truth about what motivates us” </a:t>
            </a:r>
            <a:r>
              <a:rPr lang="it-IT" dirty="0">
                <a:latin typeface="Tw Cen MT" pitchFamily="34" charset="0"/>
              </a:rPr>
              <a:t/>
            </a:r>
            <a:br>
              <a:rPr lang="it-IT" dirty="0">
                <a:latin typeface="Tw Cen MT" pitchFamily="34" charset="0"/>
              </a:rPr>
            </a:br>
            <a:endParaRPr lang="it-IT" dirty="0" smtClean="0"/>
          </a:p>
        </p:txBody>
      </p:sp>
      <p:sp>
        <p:nvSpPr>
          <p:cNvPr id="7" name="Rectangle 9"/>
          <p:cNvSpPr>
            <a:spLocks noChangeArrowheads="1"/>
          </p:cNvSpPr>
          <p:nvPr/>
        </p:nvSpPr>
        <p:spPr bwMode="auto">
          <a:xfrm>
            <a:off x="1691680" y="2564904"/>
            <a:ext cx="5688632" cy="729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l" rtl="0">
              <a:spcAft>
                <a:spcPct val="30000"/>
              </a:spcAft>
            </a:pPr>
            <a:r>
              <a:rPr lang="it-IT" sz="1800" b="0" i="0" u="none">
                <a:latin typeface="Tw Cen MT" pitchFamily="34" charset="0"/>
                <a:hlinkClick r:id="rId3"/>
              </a:rPr>
              <a:t>http://www.youtube.com/watch?v=u6XAPnuFjJc#t=498</a:t>
            </a:r>
            <a:r>
              <a:rPr lang="it-IT" sz="1800" b="0" i="0" u="none">
                <a:latin typeface="Tw Cen MT" pitchFamily="34" charset="0"/>
              </a:rPr>
              <a:t> </a:t>
            </a:r>
          </a:p>
          <a:p>
            <a:pPr algn="l" rtl="0">
              <a:spcAft>
                <a:spcPct val="30000"/>
              </a:spcAft>
            </a:pPr>
            <a:endParaRPr lang="it-IT" sz="1800" u="none" dirty="0">
              <a:latin typeface="Tw Cen MT" pitchFamily="34" charset="0"/>
            </a:endParaRPr>
          </a:p>
        </p:txBody>
      </p:sp>
    </p:spTree>
    <p:extLst>
      <p:ext uri="{BB962C8B-B14F-4D97-AF65-F5344CB8AC3E}">
        <p14:creationId xmlns:p14="http://schemas.microsoft.com/office/powerpoint/2010/main" xmlns="" val="4229459512"/>
      </p:ext>
    </p:extLst>
  </p:cSld>
  <p:clrMapOvr>
    <a:masterClrMapping/>
  </p:clrMapOvr>
  <p:transition advTm="85161"/>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600200" y="228600"/>
            <a:ext cx="7219950" cy="896938"/>
          </a:xfrm>
        </p:spPr>
        <p:txBody>
          <a:bodyPr/>
          <a:lstStyle/>
          <a:p>
            <a:pPr rtl="0"/>
            <a:r>
              <a:rPr lang="it-IT" b="0" i="0" u="none"/>
              <a:t>Riepilogo</a:t>
            </a:r>
            <a:endParaRPr lang="it-IT" smtClean="0"/>
          </a:p>
        </p:txBody>
      </p:sp>
      <p:graphicFrame>
        <p:nvGraphicFramePr>
          <p:cNvPr id="6" name="Group 7"/>
          <p:cNvGraphicFramePr>
            <a:graphicFrameLocks/>
          </p:cNvGraphicFramePr>
          <p:nvPr/>
        </p:nvGraphicFramePr>
        <p:xfrm>
          <a:off x="468313" y="1341438"/>
          <a:ext cx="8135937" cy="2894012"/>
        </p:xfrm>
        <a:graphic>
          <a:graphicData uri="http://schemas.openxmlformats.org/drawingml/2006/table">
            <a:tbl>
              <a:tblPr/>
              <a:tblGrid>
                <a:gridCol w="8135937"/>
              </a:tblGrid>
              <a:tr h="1800224">
                <a:tc>
                  <a:txBody>
                    <a:bodyPr/>
                    <a:lstStyle/>
                    <a:p>
                      <a:pPr marL="342900" marR="0" lvl="0" indent="-342900" algn="l" defTabSz="914400" rtl="0" eaLnBrk="0" fontAlgn="b" latinLnBrk="0" hangingPunct="0">
                        <a:lnSpc>
                          <a:spcPct val="100000"/>
                        </a:lnSpc>
                        <a:spcBef>
                          <a:spcPct val="0"/>
                        </a:spcBef>
                        <a:spcAft>
                          <a:spcPct val="0"/>
                        </a:spcAft>
                        <a:buClrTx/>
                        <a:buSzTx/>
                        <a:buFontTx/>
                        <a:buChar char="•"/>
                        <a:tabLst/>
                      </a:pPr>
                      <a:endParaRPr kumimoji="0" lang="it-IT" sz="2400" b="0" i="0" u="none" strike="noStrike" cap="none" normalizeH="0" baseline="0" smtClean="0">
                        <a:ln>
                          <a:noFill/>
                        </a:ln>
                        <a:solidFill>
                          <a:srgbClr val="003399"/>
                        </a:solidFill>
                        <a:effectLst/>
                        <a:latin typeface="Tw Cen MT" pitchFamily="34" charset="0"/>
                      </a:endParaRPr>
                    </a:p>
                  </a:txBody>
                  <a:tcPr anchor="b" horzOverflow="overflow">
                    <a:lnL>
                      <a:noFill/>
                    </a:lnL>
                    <a:lnR>
                      <a:noFill/>
                    </a:lnR>
                    <a:lnT>
                      <a:noFill/>
                    </a:lnT>
                    <a:lnB>
                      <a:noFill/>
                    </a:lnB>
                    <a:lnTlToBr>
                      <a:noFill/>
                    </a:lnTlToBr>
                    <a:lnBlToTr>
                      <a:noFill/>
                    </a:lnBlToTr>
                    <a:noFill/>
                  </a:tcPr>
                </a:tc>
              </a:tr>
              <a:tr h="1093788">
                <a:tc>
                  <a:txBody>
                    <a:bodyPr/>
                    <a:lstStyle/>
                    <a:p>
                      <a:pPr marL="342900" marR="0" lvl="0" indent="-342900" algn="l" defTabSz="914400" rtl="0" eaLnBrk="0" fontAlgn="b" latinLnBrk="0" hangingPunct="0">
                        <a:lnSpc>
                          <a:spcPct val="100000"/>
                        </a:lnSpc>
                        <a:spcBef>
                          <a:spcPct val="0"/>
                        </a:spcBef>
                        <a:spcAft>
                          <a:spcPct val="0"/>
                        </a:spcAft>
                        <a:buClrTx/>
                        <a:buSzTx/>
                        <a:buFontTx/>
                        <a:buChar char="•"/>
                        <a:tabLst/>
                      </a:pPr>
                      <a:endParaRPr kumimoji="0" lang="it-IT" sz="2400" b="0" i="0" u="none" strike="noStrike" cap="none" normalizeH="0" baseline="0" smtClean="0">
                        <a:ln>
                          <a:noFill/>
                        </a:ln>
                        <a:solidFill>
                          <a:srgbClr val="003399"/>
                        </a:solidFill>
                        <a:effectLst/>
                        <a:latin typeface="Tw Cen MT" pitchFamily="34" charset="0"/>
                      </a:endParaRPr>
                    </a:p>
                  </a:txBody>
                  <a:tcPr anchor="b" horzOverflow="overflow">
                    <a:lnL>
                      <a:noFill/>
                    </a:lnL>
                    <a:lnR>
                      <a:noFill/>
                    </a:lnR>
                    <a:lnT>
                      <a:noFill/>
                    </a:lnT>
                    <a:lnB>
                      <a:noFill/>
                    </a:lnB>
                    <a:lnTlToBr>
                      <a:noFill/>
                    </a:lnTlToBr>
                    <a:lnBlToTr>
                      <a:noFill/>
                    </a:lnBlToTr>
                    <a:noFill/>
                  </a:tcPr>
                </a:tc>
              </a:tr>
            </a:tbl>
          </a:graphicData>
        </a:graphic>
      </p:graphicFrame>
      <p:sp>
        <p:nvSpPr>
          <p:cNvPr id="7" name="Rectangle 9"/>
          <p:cNvSpPr>
            <a:spLocks noChangeArrowheads="1"/>
          </p:cNvSpPr>
          <p:nvPr/>
        </p:nvSpPr>
        <p:spPr bwMode="auto">
          <a:xfrm>
            <a:off x="323528" y="1124744"/>
            <a:ext cx="8640514" cy="507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l" rtl="0">
              <a:spcAft>
                <a:spcPct val="30000"/>
              </a:spcAft>
            </a:pPr>
            <a:r>
              <a:rPr lang="it-IT" sz="1800" b="0" i="0" u="none" dirty="0" smtClean="0">
                <a:latin typeface="Tw Cen MT" pitchFamily="34" charset="0"/>
              </a:rPr>
              <a:t>L’unità formativa si è concentrata </a:t>
            </a:r>
            <a:r>
              <a:rPr lang="it-IT" sz="1800" b="0" i="0" u="none" dirty="0">
                <a:latin typeface="Tw Cen MT" pitchFamily="34" charset="0"/>
              </a:rPr>
              <a:t>su: </a:t>
            </a:r>
          </a:p>
          <a:p>
            <a:pPr algn="l" rtl="0">
              <a:spcAft>
                <a:spcPct val="30000"/>
              </a:spcAft>
            </a:pPr>
            <a:r>
              <a:rPr lang="it-IT" sz="1800" b="0" i="0" u="none" dirty="0">
                <a:latin typeface="Tw Cen MT" pitchFamily="34" charset="0"/>
              </a:rPr>
              <a:t>	1. Comportamento di leadership - individuale e </a:t>
            </a:r>
          </a:p>
          <a:p>
            <a:pPr algn="l" rtl="0">
              <a:spcAft>
                <a:spcPct val="30000"/>
              </a:spcAft>
            </a:pPr>
            <a:r>
              <a:rPr lang="it-IT" sz="1800" b="0" i="0" u="none" dirty="0">
                <a:latin typeface="Tw Cen MT" pitchFamily="34" charset="0"/>
              </a:rPr>
              <a:t>	2. Leadership di un gruppo - comportamento e motivazione di un gruppo/team.</a:t>
            </a:r>
          </a:p>
          <a:p>
            <a:pPr algn="l" rtl="0">
              <a:spcAft>
                <a:spcPct val="30000"/>
              </a:spcAft>
            </a:pPr>
            <a:r>
              <a:rPr lang="it-IT" sz="1800" b="0" i="0" u="none" dirty="0">
                <a:latin typeface="Tw Cen MT" pitchFamily="34" charset="0"/>
              </a:rPr>
              <a:t>Obiettivi di apprendimento perseguiti:</a:t>
            </a:r>
          </a:p>
          <a:p>
            <a:pPr algn="l" rtl="0">
              <a:spcAft>
                <a:spcPct val="30000"/>
              </a:spcAft>
              <a:buFont typeface="Wingdings" pitchFamily="2" charset="2"/>
              <a:buChar char="q"/>
            </a:pPr>
            <a:r>
              <a:rPr lang="it-IT" sz="1800" b="0" i="0" u="none" dirty="0">
                <a:latin typeface="Tw Cen MT" pitchFamily="34" charset="0"/>
              </a:rPr>
              <a:t>Presentare le caratteristiche personali più rilevanti associate al successo di leadership-imprenditore (stile di leadership e comportamento).</a:t>
            </a:r>
          </a:p>
          <a:p>
            <a:pPr algn="l" rtl="0">
              <a:spcAft>
                <a:spcPct val="30000"/>
              </a:spcAft>
              <a:buFont typeface="Wingdings" pitchFamily="2" charset="2"/>
              <a:buChar char="q"/>
            </a:pPr>
            <a:r>
              <a:rPr lang="it-IT" sz="1800" b="0" i="0" u="none" dirty="0">
                <a:latin typeface="Tw Cen MT" pitchFamily="34" charset="0"/>
              </a:rPr>
              <a:t>Comprendere il ruolo dell'intelligenza emotiva che supporta il proprio sviluppo delle competenze di leadership.</a:t>
            </a:r>
          </a:p>
          <a:p>
            <a:pPr algn="l" rtl="0">
              <a:spcAft>
                <a:spcPct val="30000"/>
              </a:spcAft>
              <a:buFont typeface="Wingdings" pitchFamily="2" charset="2"/>
              <a:buChar char="q"/>
            </a:pPr>
            <a:r>
              <a:rPr lang="it-IT" sz="1800" b="0" i="0" u="none" dirty="0">
                <a:latin typeface="Tw Cen MT" pitchFamily="34" charset="0"/>
              </a:rPr>
              <a:t>Comprendere i modelli e stili di leadership più importanti.</a:t>
            </a:r>
          </a:p>
          <a:p>
            <a:pPr algn="l" rtl="0">
              <a:spcAft>
                <a:spcPct val="30000"/>
              </a:spcAft>
              <a:buFont typeface="Wingdings" pitchFamily="2" charset="2"/>
              <a:buChar char="q"/>
            </a:pPr>
            <a:r>
              <a:rPr lang="it-IT" sz="1800" b="0" i="0" u="none" dirty="0">
                <a:latin typeface="Tw Cen MT" pitchFamily="34" charset="0"/>
              </a:rPr>
              <a:t>Comprendere le tecniche per influenzare il comportamento degli altri.</a:t>
            </a:r>
          </a:p>
          <a:p>
            <a:pPr algn="l" rtl="0">
              <a:spcAft>
                <a:spcPct val="30000"/>
              </a:spcAft>
              <a:buFont typeface="Wingdings" pitchFamily="2" charset="2"/>
              <a:buChar char="q"/>
            </a:pPr>
            <a:r>
              <a:rPr lang="it-IT" sz="1800" b="0" i="0" u="none" dirty="0">
                <a:latin typeface="Tw Cen MT" pitchFamily="34" charset="0"/>
              </a:rPr>
              <a:t>Imparare a creare un ambiente di lavoro positivo attraverso il </a:t>
            </a:r>
            <a:r>
              <a:rPr lang="it-IT" sz="1800" b="0" i="0" u="none" dirty="0" err="1">
                <a:latin typeface="Tw Cen MT" pitchFamily="34" charset="0"/>
              </a:rPr>
              <a:t>coaching</a:t>
            </a:r>
            <a:r>
              <a:rPr lang="it-IT" sz="1800" b="0" i="0" u="none" dirty="0">
                <a:latin typeface="Tw Cen MT" pitchFamily="34" charset="0"/>
              </a:rPr>
              <a:t> e </a:t>
            </a:r>
            <a:r>
              <a:rPr lang="it-IT" sz="1800" b="0" i="0" u="none" dirty="0" err="1">
                <a:latin typeface="Tw Cen MT" pitchFamily="34" charset="0"/>
              </a:rPr>
              <a:t>mentoring</a:t>
            </a:r>
            <a:r>
              <a:rPr lang="it-IT" sz="1800" b="0" i="0" u="none" dirty="0">
                <a:latin typeface="Tw Cen MT" pitchFamily="34" charset="0"/>
              </a:rPr>
              <a:t> efficace come tecniche di sviluppo.</a:t>
            </a:r>
          </a:p>
          <a:p>
            <a:pPr algn="l" rtl="0">
              <a:spcAft>
                <a:spcPct val="30000"/>
              </a:spcAft>
              <a:buFont typeface="Wingdings" pitchFamily="2" charset="2"/>
              <a:buChar char="q"/>
            </a:pPr>
            <a:r>
              <a:rPr lang="it-IT" sz="1800" b="0" i="0" u="none" dirty="0">
                <a:latin typeface="Tw Cen MT" pitchFamily="34" charset="0"/>
              </a:rPr>
              <a:t>Comprendere i rapporti interpersonali, l’influenza sociale e le dinamiche di squadra.</a:t>
            </a:r>
          </a:p>
          <a:p>
            <a:pPr algn="l" rtl="0">
              <a:spcAft>
                <a:spcPct val="30000"/>
              </a:spcAft>
              <a:buFont typeface="Wingdings" pitchFamily="2" charset="2"/>
              <a:buChar char="q"/>
            </a:pPr>
            <a:r>
              <a:rPr lang="it-IT" sz="1800" b="0" i="0" u="none" dirty="0">
                <a:latin typeface="Tw Cen MT" pitchFamily="34" charset="0"/>
              </a:rPr>
              <a:t>Imparare a guidare l'innovazione nella propria organizzazione, in gruppi di lavoro o team.</a:t>
            </a:r>
          </a:p>
        </p:txBody>
      </p:sp>
    </p:spTree>
  </p:cSld>
  <p:clrMapOvr>
    <a:masterClrMapping/>
  </p:clrMapOvr>
  <p:transition advTm="85161"/>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600200" y="228600"/>
            <a:ext cx="7219950" cy="896938"/>
          </a:xfrm>
        </p:spPr>
        <p:txBody>
          <a:bodyPr/>
          <a:lstStyle/>
          <a:p>
            <a:pPr rtl="0"/>
            <a:r>
              <a:rPr lang="it-IT" b="0" i="0" u="none"/>
              <a:t>Riferimenti - Libri</a:t>
            </a:r>
          </a:p>
        </p:txBody>
      </p:sp>
      <p:sp>
        <p:nvSpPr>
          <p:cNvPr id="9" name="Rectangle 3"/>
          <p:cNvSpPr txBox="1">
            <a:spLocks noChangeArrowheads="1"/>
          </p:cNvSpPr>
          <p:nvPr/>
        </p:nvSpPr>
        <p:spPr bwMode="auto">
          <a:xfrm>
            <a:off x="539750" y="1124744"/>
            <a:ext cx="8135938" cy="4378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Tw Cen MT" pitchFamily="34" charset="0"/>
              <a:buChar char="–"/>
              <a:defRPr sz="26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2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a:lstStyle>
          <a:p>
            <a:pPr marL="609600" indent="-609600" algn="l" rtl="0">
              <a:buFontTx/>
              <a:buNone/>
            </a:pPr>
            <a:r>
              <a:rPr lang="it-IT" sz="1600" b="0" i="0" u="none"/>
              <a:t>ALPHA LEADERSHIP, Anne Deering, Robert Dilts, Julian Russell, Amaltea, 2009</a:t>
            </a:r>
          </a:p>
          <a:p>
            <a:pPr marL="609600" indent="-609600" algn="l" rtl="0">
              <a:buFontTx/>
              <a:buNone/>
            </a:pPr>
            <a:r>
              <a:rPr lang="it-IT" sz="1600" b="0" i="0" u="none"/>
              <a:t>THE LEADERSHIP SKILLS HANDBOOK, Jo Owen, Taschen</a:t>
            </a:r>
            <a:endParaRPr lang="it-IT" sz="1600" u="none" dirty="0" smtClean="0"/>
          </a:p>
          <a:p>
            <a:pPr marL="609600" indent="-609600" algn="l" rtl="0">
              <a:buFontTx/>
              <a:buNone/>
            </a:pPr>
            <a:r>
              <a:rPr lang="it-IT" sz="1600" b="0" i="0" u="none"/>
              <a:t>LEADERSHIP CAN BE TAUGHT, DALOZ PARKS, Taschen</a:t>
            </a:r>
            <a:endParaRPr lang="it-IT" sz="1600" u="none" dirty="0" smtClean="0"/>
          </a:p>
          <a:p>
            <a:pPr marL="609600" indent="-609600" algn="l" rtl="0">
              <a:buFontTx/>
              <a:buNone/>
            </a:pPr>
            <a:r>
              <a:rPr lang="it-IT" sz="1600" b="0" i="0" u="none"/>
              <a:t>POSITIVE LEADERSHIP: STRATEGIES FOR EXTRAORDINARY PERFORMANCE, CAMERON, Mc Graw Hill</a:t>
            </a:r>
          </a:p>
          <a:p>
            <a:pPr marL="609600" indent="-609600" algn="l" rtl="0">
              <a:buFontTx/>
              <a:buNone/>
            </a:pPr>
            <a:r>
              <a:rPr lang="it-IT" sz="1600" b="0" i="0" u="none"/>
              <a:t>LEADERSHIP, Tom Peters, Taschen</a:t>
            </a:r>
            <a:endParaRPr lang="it-IT" sz="1600" u="none" dirty="0" smtClean="0"/>
          </a:p>
          <a:p>
            <a:pPr marL="609600" indent="-609600" algn="l" rtl="0">
              <a:buFontTx/>
              <a:buNone/>
            </a:pPr>
            <a:r>
              <a:rPr lang="it-IT" sz="1600" b="0" i="0" u="none"/>
              <a:t>Crisis leadership : planning for the unthinkable, Mitroff, Ian I. Mitroff, Ian, John Wiley and Sons, 2003</a:t>
            </a:r>
            <a:endParaRPr lang="it-IT" sz="1600" u="none" dirty="0" smtClean="0"/>
          </a:p>
          <a:p>
            <a:pPr marL="609600" indent="-609600" algn="l" rtl="0">
              <a:buFontTx/>
              <a:buNone/>
            </a:pPr>
            <a:r>
              <a:rPr lang="it-IT" sz="1600" b="0" i="0" u="none"/>
              <a:t>Primal leadership - learning to lead with emotional, Daniel Goleman, Taschen</a:t>
            </a:r>
            <a:endParaRPr lang="it-IT" sz="1600" u="none" dirty="0" smtClean="0"/>
          </a:p>
          <a:p>
            <a:pPr marL="609600" indent="-609600" algn="l" rtl="0">
              <a:buFontTx/>
              <a:buNone/>
            </a:pPr>
            <a:r>
              <a:rPr lang="it-IT" sz="1600" b="0" i="0" u="none"/>
              <a:t>Total Leadership (Kogan Page Professional Paperback Series), Jim Barrett, Kogan Page [1998]</a:t>
            </a:r>
          </a:p>
          <a:p>
            <a:pPr marL="609600" indent="-609600" algn="l" rtl="0">
              <a:buFontTx/>
              <a:buNone/>
            </a:pPr>
            <a:r>
              <a:rPr lang="it-IT" sz="1600" b="0" i="0" u="none"/>
              <a:t>Blake, R.; Mouton, J. (1964). The Managerial Grid: The Key to Leadership Excellence. Houston: Gulf Publishing Co.</a:t>
            </a:r>
          </a:p>
          <a:p>
            <a:pPr marL="609600" indent="-609600" algn="l" rtl="0">
              <a:buFontTx/>
              <a:buNone/>
            </a:pPr>
            <a:r>
              <a:rPr lang="it-IT" sz="1600" b="0" i="0" u="none"/>
              <a:t>Fiedler, Fred E. (1967). A theory of leadership effectiveness. McGraw-Hill: Harper and Row Publishers Inc..</a:t>
            </a:r>
          </a:p>
          <a:p>
            <a:pPr marL="609600" indent="-609600" algn="l" rtl="0">
              <a:buFontTx/>
              <a:buNone/>
            </a:pPr>
            <a:r>
              <a:rPr lang="it-IT" sz="1600" b="0" i="0" u="none"/>
              <a:t>Hemphill, John K. (1949). Situational Factors in Leadership. Columbus: Ohio State University Bureau of Educational Research.</a:t>
            </a:r>
          </a:p>
        </p:txBody>
      </p:sp>
    </p:spTree>
    <p:extLst>
      <p:ext uri="{BB962C8B-B14F-4D97-AF65-F5344CB8AC3E}">
        <p14:creationId xmlns:p14="http://schemas.microsoft.com/office/powerpoint/2010/main" xmlns="" val="4236591009"/>
      </p:ext>
    </p:extLst>
  </p:cSld>
  <p:clrMapOvr>
    <a:masterClrMapping/>
  </p:clrMapOvr>
  <p:transition advTm="85161"/>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a:xfrm>
            <a:off x="1600200" y="228600"/>
            <a:ext cx="7219950" cy="896938"/>
          </a:xfrm>
        </p:spPr>
        <p:txBody>
          <a:bodyPr/>
          <a:lstStyle/>
          <a:p>
            <a:pPr rtl="0"/>
            <a:r>
              <a:rPr lang="it-IT" b="0" i="0" u="none"/>
              <a:t>Riferimenti - Articoli</a:t>
            </a:r>
          </a:p>
        </p:txBody>
      </p:sp>
      <p:sp>
        <p:nvSpPr>
          <p:cNvPr id="6" name="Rectangle 3"/>
          <p:cNvSpPr txBox="1">
            <a:spLocks noChangeArrowheads="1"/>
          </p:cNvSpPr>
          <p:nvPr/>
        </p:nvSpPr>
        <p:spPr bwMode="auto">
          <a:xfrm>
            <a:off x="468313" y="980728"/>
            <a:ext cx="8135937" cy="4378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Tw Cen MT" pitchFamily="34" charset="0"/>
              <a:buChar char="–"/>
              <a:defRPr sz="26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2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a:lstStyle>
          <a:p>
            <a:pPr marL="609600" indent="-609600" algn="l" rtl="0"/>
            <a:endParaRPr lang="it-IT" sz="2000" b="1" dirty="0" smtClean="0"/>
          </a:p>
          <a:p>
            <a:pPr marL="609600" indent="-609600" algn="l" rtl="0"/>
            <a:r>
              <a:rPr lang="it-IT" sz="2000" b="1" i="0" u="none"/>
              <a:t>Leadership and teamwork</a:t>
            </a:r>
            <a:r>
              <a:rPr lang="it-IT" sz="2000" b="0" i="0" u="none"/>
              <a:t> – Taroata Anghel, Tamasila Matei, Buletinul Stiintific al Universitatii “Politehnica”, Seria Management. Inginerie Economica. Ingineria Transporturilor, Tom 46 (60), 2001</a:t>
            </a:r>
            <a:endParaRPr lang="it-IT" sz="2000" b="1" u="none" dirty="0" smtClean="0"/>
          </a:p>
          <a:p>
            <a:pPr marL="609600" indent="-609600" algn="l" rtl="0"/>
            <a:r>
              <a:rPr lang="it-IT" sz="2000" b="1" i="0" u="none"/>
              <a:t>The Romanian SME-s leadership styles compatibility</a:t>
            </a:r>
            <a:r>
              <a:rPr lang="it-IT" sz="2000" b="0" i="0" u="none"/>
              <a:t> - A. Pugna, M. Tamasila, M.L. Mocan, A. Taroata, Taucean Ilie Mihai, 19th Annual Conference Of The Southern Africa Institue For Management Scientists, 19-21 September 2007 Johannesburg South Africa, University of Johannesburg</a:t>
            </a:r>
            <a:endParaRPr lang="it-IT" sz="2000" b="1" u="none" dirty="0" smtClean="0"/>
          </a:p>
          <a:p>
            <a:pPr marL="609600" indent="-609600" algn="l" rtl="0"/>
            <a:r>
              <a:rPr lang="it-IT" sz="2000" b="1" i="0" u="none"/>
              <a:t>A study of leadership styles for organizational change management </a:t>
            </a:r>
            <a:r>
              <a:rPr lang="it-IT" sz="2000" b="0" i="0" u="none"/>
              <a:t>- Tamasila Matei, Taucean Ilie Mihai, Pugna Adrian, Giuca Olivia, Proceedings of the 7th International Conference MTC 2009 Management of Technological Changes, Vol.2, Alexandroupolis, Greece, 2009</a:t>
            </a:r>
          </a:p>
        </p:txBody>
      </p:sp>
    </p:spTree>
    <p:extLst>
      <p:ext uri="{BB962C8B-B14F-4D97-AF65-F5344CB8AC3E}">
        <p14:creationId xmlns:p14="http://schemas.microsoft.com/office/powerpoint/2010/main" xmlns="" val="810667166"/>
      </p:ext>
    </p:extLst>
  </p:cSld>
  <p:clrMapOvr>
    <a:masterClrMapping/>
  </p:clrMapOvr>
  <p:transition advTm="85161"/>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idx="4294967295"/>
          </p:nvPr>
        </p:nvSpPr>
        <p:spPr>
          <a:xfrm>
            <a:off x="1600200" y="228600"/>
            <a:ext cx="7219950" cy="896938"/>
          </a:xfrm>
        </p:spPr>
        <p:txBody>
          <a:bodyPr/>
          <a:lstStyle/>
          <a:p>
            <a:pPr rtl="0"/>
            <a:r>
              <a:rPr lang="it-IT" b="0" i="0" u="none"/>
              <a:t>Riferimenti - Internet</a:t>
            </a:r>
          </a:p>
        </p:txBody>
      </p:sp>
      <p:sp>
        <p:nvSpPr>
          <p:cNvPr id="7" name="Rectangle 3"/>
          <p:cNvSpPr txBox="1">
            <a:spLocks noChangeArrowheads="1"/>
          </p:cNvSpPr>
          <p:nvPr/>
        </p:nvSpPr>
        <p:spPr bwMode="auto">
          <a:xfrm>
            <a:off x="395536" y="1124744"/>
            <a:ext cx="8135937" cy="4378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Tw Cen MT" pitchFamily="34" charset="0"/>
              <a:buChar char="–"/>
              <a:defRPr sz="26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2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a:lstStyle>
          <a:p>
            <a:pPr marL="609600" indent="-609600" algn="l" rtl="0">
              <a:buFontTx/>
              <a:buNone/>
            </a:pPr>
            <a:endParaRPr lang="it-IT" sz="2000" dirty="0" smtClean="0"/>
          </a:p>
          <a:p>
            <a:pPr marL="609600" indent="-609600" algn="l" rtl="0"/>
            <a:r>
              <a:rPr lang="it-IT" sz="2000" b="0" i="0" u="none" dirty="0" err="1"/>
              <a:t>Sy</a:t>
            </a:r>
            <a:r>
              <a:rPr lang="it-IT" sz="2000" b="0" i="0" u="none" dirty="0"/>
              <a:t>, T.; Cote, S.; Saavedra, R. (2005). "The </a:t>
            </a:r>
            <a:r>
              <a:rPr lang="it-IT" sz="2000" b="0" i="0" u="none" dirty="0" err="1"/>
              <a:t>contagious</a:t>
            </a:r>
            <a:r>
              <a:rPr lang="it-IT" sz="2000" b="0" i="0" u="none" dirty="0"/>
              <a:t> leader: Impact </a:t>
            </a:r>
            <a:r>
              <a:rPr lang="it-IT" sz="2000" b="0" i="0" u="none" dirty="0" err="1"/>
              <a:t>of</a:t>
            </a:r>
            <a:r>
              <a:rPr lang="it-IT" sz="2000" b="0" i="0" u="none" dirty="0"/>
              <a:t> the leader’s mood on the mood </a:t>
            </a:r>
            <a:r>
              <a:rPr lang="it-IT" sz="2000" b="0" i="0" u="none" dirty="0" err="1"/>
              <a:t>of</a:t>
            </a:r>
            <a:r>
              <a:rPr lang="it-IT" sz="2000" b="0" i="0" u="none" dirty="0"/>
              <a:t> </a:t>
            </a:r>
            <a:r>
              <a:rPr lang="it-IT" sz="2000" b="0" i="0" u="none" dirty="0" err="1"/>
              <a:t>group</a:t>
            </a:r>
            <a:r>
              <a:rPr lang="it-IT" sz="2000" b="0" i="0" u="none" dirty="0"/>
              <a:t> </a:t>
            </a:r>
            <a:r>
              <a:rPr lang="it-IT" sz="2000" b="0" i="0" u="none" dirty="0" err="1"/>
              <a:t>members</a:t>
            </a:r>
            <a:r>
              <a:rPr lang="it-IT" sz="2000" b="0" i="0" u="none" dirty="0"/>
              <a:t>, </a:t>
            </a:r>
            <a:r>
              <a:rPr lang="it-IT" sz="2000" b="0" i="0" u="none" dirty="0" err="1"/>
              <a:t>group</a:t>
            </a:r>
            <a:r>
              <a:rPr lang="it-IT" sz="2000" b="0" i="0" u="none" dirty="0"/>
              <a:t> </a:t>
            </a:r>
            <a:r>
              <a:rPr lang="it-IT" sz="2000" b="0" i="0" u="none" dirty="0" err="1"/>
              <a:t>affective</a:t>
            </a:r>
            <a:r>
              <a:rPr lang="it-IT" sz="2000" b="0" i="0" u="none" dirty="0"/>
              <a:t> tone, and </a:t>
            </a:r>
            <a:r>
              <a:rPr lang="it-IT" sz="2000" b="0" i="0" u="none" dirty="0" err="1"/>
              <a:t>group</a:t>
            </a:r>
            <a:r>
              <a:rPr lang="it-IT" sz="2000" b="0" i="0" u="none" dirty="0"/>
              <a:t> </a:t>
            </a:r>
            <a:r>
              <a:rPr lang="it-IT" sz="2000" b="0" i="0" u="none" dirty="0" err="1"/>
              <a:t>processes</a:t>
            </a:r>
            <a:r>
              <a:rPr lang="it-IT" sz="2000" b="0" i="0" u="none" dirty="0"/>
              <a:t>". </a:t>
            </a:r>
            <a:r>
              <a:rPr lang="it-IT" sz="2000" b="0" i="1" u="none" dirty="0"/>
              <a:t>Journal </a:t>
            </a:r>
            <a:r>
              <a:rPr lang="it-IT" sz="2000" b="0" i="1" u="none" dirty="0" err="1"/>
              <a:t>of</a:t>
            </a:r>
            <a:r>
              <a:rPr lang="it-IT" sz="2000" b="0" i="1" u="none" dirty="0"/>
              <a:t> </a:t>
            </a:r>
            <a:r>
              <a:rPr lang="it-IT" sz="2000" b="0" i="1" u="none" dirty="0" err="1"/>
              <a:t>Applied</a:t>
            </a:r>
            <a:r>
              <a:rPr lang="it-IT" sz="2000" b="0" i="1" u="none" dirty="0"/>
              <a:t> </a:t>
            </a:r>
            <a:r>
              <a:rPr lang="it-IT" sz="2000" b="0" i="1" u="none" dirty="0" err="1"/>
              <a:t>Psychology</a:t>
            </a:r>
            <a:r>
              <a:rPr lang="it-IT" sz="2000" b="0" i="0" u="none" dirty="0"/>
              <a:t> 90 (2): 295–305. </a:t>
            </a:r>
            <a:r>
              <a:rPr lang="it-IT" sz="2000" b="0" i="0" u="none" dirty="0">
                <a:hlinkClick r:id="rId3"/>
              </a:rPr>
              <a:t>http://www.rotman.utoronto.ca/</a:t>
            </a:r>
            <a:r>
              <a:rPr lang="it-IT" sz="2000" b="0" i="0" u="none" dirty="0" err="1">
                <a:hlinkClick r:id="rId3"/>
              </a:rPr>
              <a:t>~scote</a:t>
            </a:r>
            <a:r>
              <a:rPr lang="it-IT" sz="2000" b="0" i="0" u="none" dirty="0">
                <a:hlinkClick r:id="rId3"/>
              </a:rPr>
              <a:t>/</a:t>
            </a:r>
            <a:r>
              <a:rPr lang="it-IT" sz="2000" b="0" i="0" u="none" dirty="0" err="1">
                <a:hlinkClick r:id="rId3"/>
              </a:rPr>
              <a:t>SyetalJAP.pdf</a:t>
            </a:r>
            <a:r>
              <a:rPr lang="it-IT" sz="2000" b="0" i="0" u="none" dirty="0"/>
              <a:t>.</a:t>
            </a:r>
          </a:p>
          <a:p>
            <a:pPr marL="609600" indent="-609600" algn="l" rtl="0"/>
            <a:r>
              <a:rPr lang="it-IT" sz="2000" b="0" i="0" u="none" dirty="0"/>
              <a:t>The Top 10 Leadership </a:t>
            </a:r>
            <a:r>
              <a:rPr lang="it-IT" sz="2000" b="0" i="0" u="none" dirty="0" err="1"/>
              <a:t>Qualities</a:t>
            </a:r>
            <a:r>
              <a:rPr lang="it-IT" sz="2000" b="0" i="0" u="none" dirty="0"/>
              <a:t> - HR World, </a:t>
            </a:r>
            <a:r>
              <a:rPr lang="it-IT" sz="2000" b="0" i="0" u="none" dirty="0">
                <a:hlinkClick r:id="rId4"/>
              </a:rPr>
              <a:t>http://www.hrworld.com/</a:t>
            </a:r>
            <a:r>
              <a:rPr lang="it-IT" sz="2000" b="0" i="0" u="none" dirty="0" err="1">
                <a:hlinkClick r:id="rId4"/>
              </a:rPr>
              <a:t>features</a:t>
            </a:r>
            <a:r>
              <a:rPr lang="it-IT" sz="2000" b="0" i="0" u="none" dirty="0">
                <a:hlinkClick r:id="rId4"/>
              </a:rPr>
              <a:t>/top-10-leadership-qualities-031908/</a:t>
            </a:r>
            <a:endParaRPr lang="it-IT" sz="2000" u="none" dirty="0" smtClean="0"/>
          </a:p>
          <a:p>
            <a:pPr marL="609600" indent="-609600" algn="l" rtl="0"/>
            <a:r>
              <a:rPr lang="it-IT" sz="2000" b="0" i="1" u="none" dirty="0"/>
              <a:t>The </a:t>
            </a:r>
            <a:r>
              <a:rPr lang="it-IT" sz="2000" b="0" i="1" u="none" dirty="0" err="1"/>
              <a:t>Relationship</a:t>
            </a:r>
            <a:r>
              <a:rPr lang="it-IT" sz="2000" b="0" i="1" u="none" dirty="0"/>
              <a:t> </a:t>
            </a:r>
            <a:r>
              <a:rPr lang="it-IT" sz="2000" b="0" i="1" u="none" dirty="0" err="1"/>
              <a:t>between</a:t>
            </a:r>
            <a:r>
              <a:rPr lang="it-IT" sz="2000" b="0" i="1" u="none" dirty="0"/>
              <a:t> </a:t>
            </a:r>
            <a:r>
              <a:rPr lang="it-IT" sz="2000" b="0" i="1" u="none" dirty="0" err="1"/>
              <a:t>Servant</a:t>
            </a:r>
            <a:r>
              <a:rPr lang="it-IT" sz="2000" b="0" i="1" u="none" dirty="0"/>
              <a:t> Leadership, </a:t>
            </a:r>
            <a:r>
              <a:rPr lang="it-IT" sz="2000" b="0" i="1" u="none" dirty="0" err="1"/>
              <a:t>Follower</a:t>
            </a:r>
            <a:r>
              <a:rPr lang="it-IT" sz="2000" b="0" i="1" u="none" dirty="0"/>
              <a:t> Trust, Team </a:t>
            </a:r>
            <a:r>
              <a:rPr lang="it-IT" sz="2000" b="0" i="1" u="none" dirty="0" err="1"/>
              <a:t>Commitment</a:t>
            </a:r>
            <a:r>
              <a:rPr lang="it-IT" sz="2000" b="0" i="1" u="none" dirty="0"/>
              <a:t> and </a:t>
            </a:r>
            <a:r>
              <a:rPr lang="it-IT" sz="2000" b="0" i="1" u="none" dirty="0" err="1"/>
              <a:t>Unit</a:t>
            </a:r>
            <a:r>
              <a:rPr lang="it-IT" sz="2000" b="0" i="1" u="none" dirty="0"/>
              <a:t> </a:t>
            </a:r>
            <a:r>
              <a:rPr lang="it-IT" sz="2000" b="0" i="1" u="none" dirty="0" err="1"/>
              <a:t>Effectiveness</a:t>
            </a:r>
            <a:r>
              <a:rPr lang="it-IT" sz="2000" b="0" i="0" u="none" dirty="0"/>
              <a:t>, </a:t>
            </a:r>
            <a:r>
              <a:rPr lang="it-IT" sz="2000" b="0" i="0" u="none" dirty="0" err="1"/>
              <a:t>Zani</a:t>
            </a:r>
            <a:r>
              <a:rPr lang="it-IT" sz="2000" b="0" i="0" u="none" dirty="0"/>
              <a:t> </a:t>
            </a:r>
            <a:r>
              <a:rPr lang="it-IT" sz="2000" b="0" i="0" u="none" dirty="0" err="1"/>
              <a:t>Dannhauser</a:t>
            </a:r>
            <a:r>
              <a:rPr lang="it-IT" sz="2000" b="0" i="0" u="none" dirty="0"/>
              <a:t>, </a:t>
            </a:r>
            <a:r>
              <a:rPr lang="it-IT" sz="2000" b="0" i="0" u="none" dirty="0" err="1"/>
              <a:t>Doctoral</a:t>
            </a:r>
            <a:r>
              <a:rPr lang="it-IT" sz="2000" b="0" i="0" u="none" dirty="0"/>
              <a:t> </a:t>
            </a:r>
            <a:r>
              <a:rPr lang="it-IT" sz="2000" b="0" i="0" u="none" dirty="0" err="1"/>
              <a:t>Thesis</a:t>
            </a:r>
            <a:r>
              <a:rPr lang="it-IT" sz="2000" b="0" i="0" u="none" dirty="0"/>
              <a:t>, </a:t>
            </a:r>
            <a:r>
              <a:rPr lang="it-IT" sz="2000" b="0" i="0" u="none" dirty="0" err="1"/>
              <a:t>Stellenbosch</a:t>
            </a:r>
            <a:r>
              <a:rPr lang="it-IT" sz="2000" b="0" i="0" u="none" dirty="0"/>
              <a:t> </a:t>
            </a:r>
            <a:r>
              <a:rPr lang="it-IT" sz="2000" b="0" i="0" u="none" dirty="0" err="1"/>
              <a:t>University</a:t>
            </a:r>
            <a:r>
              <a:rPr lang="it-IT" sz="2000" b="0" i="0" u="none" dirty="0"/>
              <a:t> 2007</a:t>
            </a:r>
          </a:p>
          <a:p>
            <a:pPr marL="609600" indent="-609600" algn="l" rtl="0"/>
            <a:r>
              <a:rPr lang="it-IT" sz="2000" b="0" i="0" u="none" dirty="0"/>
              <a:t>http://en.wikipedia.org/wiki/Leadership</a:t>
            </a:r>
          </a:p>
        </p:txBody>
      </p:sp>
    </p:spTree>
    <p:extLst>
      <p:ext uri="{BB962C8B-B14F-4D97-AF65-F5344CB8AC3E}">
        <p14:creationId xmlns:p14="http://schemas.microsoft.com/office/powerpoint/2010/main" xmlns="" val="3076308898"/>
      </p:ext>
    </p:extLst>
  </p:cSld>
  <p:clrMapOvr>
    <a:masterClrMapping/>
  </p:clrMapOvr>
  <p:transition advTm="85161"/>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rtl="0"/>
            <a:r>
              <a:rPr lang="it-IT" b="0" i="0" u="none">
                <a:latin typeface="Arial" charset="0"/>
                <a:cs typeface="Arial" charset="0"/>
              </a:rPr>
              <a:t>Riferimenti agli Autori</a:t>
            </a:r>
            <a:endParaRPr lang="it-IT" smtClean="0">
              <a:latin typeface="Arial" charset="0"/>
              <a:cs typeface="Arial" charset="0"/>
            </a:endParaRPr>
          </a:p>
        </p:txBody>
      </p:sp>
      <p:sp>
        <p:nvSpPr>
          <p:cNvPr id="9219" name="Rectangle 3"/>
          <p:cNvSpPr>
            <a:spLocks noGrp="1" noChangeArrowheads="1"/>
          </p:cNvSpPr>
          <p:nvPr>
            <p:ph type="body" idx="1"/>
          </p:nvPr>
        </p:nvSpPr>
        <p:spPr>
          <a:xfrm>
            <a:off x="323850" y="1412875"/>
            <a:ext cx="8569325" cy="4378325"/>
          </a:xfrm>
        </p:spPr>
        <p:txBody>
          <a:bodyPr/>
          <a:lstStyle/>
          <a:p>
            <a:pPr algn="l" rtl="0">
              <a:lnSpc>
                <a:spcPct val="80000"/>
              </a:lnSpc>
              <a:buFontTx/>
              <a:buNone/>
            </a:pPr>
            <a:r>
              <a:rPr lang="it-IT" sz="1400" b="0" i="0" u="none">
                <a:latin typeface="Arial" charset="0"/>
                <a:cs typeface="Arial" charset="0"/>
              </a:rPr>
              <a:t>Questo materiale formativo è stato certificato secondo le norme </a:t>
            </a:r>
            <a:r>
              <a:rPr lang="it-IT" sz="1400" b="1" i="0" u="none">
                <a:latin typeface="Arial" charset="0"/>
                <a:cs typeface="Arial" charset="0"/>
              </a:rPr>
              <a:t>ECQA – European Certification and Qualification Association.</a:t>
            </a:r>
          </a:p>
          <a:p>
            <a:pPr algn="l" rtl="0">
              <a:lnSpc>
                <a:spcPct val="80000"/>
              </a:lnSpc>
              <a:buFontTx/>
              <a:buNone/>
            </a:pPr>
            <a:endParaRPr lang="it-IT" sz="1400" b="1" dirty="0" smtClean="0">
              <a:latin typeface="Arial" charset="0"/>
              <a:cs typeface="Arial" charset="0"/>
            </a:endParaRPr>
          </a:p>
          <a:p>
            <a:pPr algn="l" rtl="0">
              <a:lnSpc>
                <a:spcPct val="80000"/>
              </a:lnSpc>
              <a:buFontTx/>
              <a:buNone/>
            </a:pPr>
            <a:r>
              <a:rPr lang="it-IT" sz="1400" b="0" i="0" u="none">
                <a:latin typeface="Arial" charset="0"/>
                <a:cs typeface="Arial" charset="0"/>
              </a:rPr>
              <a:t>Il materiale formativo è stato sviluppato dal consorzio internazionale </a:t>
            </a:r>
            <a:r>
              <a:rPr lang="it-IT" sz="1400" b="1" i="0" u="none">
                <a:latin typeface="Arial" charset="0"/>
                <a:cs typeface="Arial" charset="0"/>
              </a:rPr>
              <a:t>“From Idea to Enterprise”:</a:t>
            </a:r>
          </a:p>
          <a:p>
            <a:pPr algn="l" rtl="0">
              <a:lnSpc>
                <a:spcPct val="80000"/>
              </a:lnSpc>
            </a:pPr>
            <a:endParaRPr lang="it-IT" sz="1400" dirty="0" smtClean="0">
              <a:latin typeface="Arial" charset="0"/>
              <a:cs typeface="Arial" charset="0"/>
            </a:endParaRPr>
          </a:p>
          <a:p>
            <a:pPr algn="l" rtl="0">
              <a:lnSpc>
                <a:spcPct val="80000"/>
              </a:lnSpc>
            </a:pPr>
            <a:r>
              <a:rPr lang="it-IT" sz="1400" b="1" i="0" u="none">
                <a:latin typeface="Arial" charset="0"/>
                <a:cs typeface="Arial" charset="0"/>
              </a:rPr>
              <a:t>RPIC-VIP s.r.o.,</a:t>
            </a:r>
            <a:r>
              <a:rPr lang="it-IT" sz="1400" b="0" i="0" u="none">
                <a:latin typeface="Arial" charset="0"/>
                <a:cs typeface="Arial" charset="0"/>
              </a:rPr>
              <a:t> Repubblica Ceca, </a:t>
            </a:r>
            <a:r>
              <a:rPr lang="it-IT" sz="1400" b="0" i="0" u="none">
                <a:latin typeface="Arial" charset="0"/>
                <a:cs typeface="Arial" charset="0"/>
                <a:hlinkClick r:id="rId3"/>
              </a:rPr>
              <a:t>www.rpic-vip.cz</a:t>
            </a:r>
            <a:endParaRPr lang="it-IT" sz="1400" dirty="0" smtClean="0">
              <a:latin typeface="Arial" charset="0"/>
              <a:cs typeface="Arial" charset="0"/>
            </a:endParaRPr>
          </a:p>
          <a:p>
            <a:pPr algn="l" rtl="0">
              <a:lnSpc>
                <a:spcPct val="80000"/>
              </a:lnSpc>
            </a:pPr>
            <a:r>
              <a:rPr lang="it-IT" sz="1400" b="1" i="0" u="none">
                <a:latin typeface="Arial" charset="0"/>
                <a:cs typeface="Arial" charset="0"/>
              </a:rPr>
              <a:t>ISQ,</a:t>
            </a:r>
            <a:r>
              <a:rPr lang="it-IT" sz="1400" b="0" i="0" u="none">
                <a:latin typeface="Arial" charset="0"/>
                <a:cs typeface="Arial" charset="0"/>
              </a:rPr>
              <a:t> Portogallo, </a:t>
            </a:r>
            <a:r>
              <a:rPr lang="it-IT" sz="1400" b="0" i="0" u="none">
                <a:latin typeface="Arial" charset="0"/>
                <a:cs typeface="Arial" charset="0"/>
                <a:hlinkClick r:id="rId4"/>
              </a:rPr>
              <a:t>www.isq.pt</a:t>
            </a:r>
            <a:endParaRPr lang="it-IT" sz="1400" dirty="0" smtClean="0">
              <a:latin typeface="Arial" charset="0"/>
              <a:cs typeface="Arial" charset="0"/>
            </a:endParaRPr>
          </a:p>
          <a:p>
            <a:pPr algn="l" rtl="0">
              <a:lnSpc>
                <a:spcPct val="80000"/>
              </a:lnSpc>
            </a:pPr>
            <a:r>
              <a:rPr lang="it-IT" sz="1400" b="1" i="0" u="none">
                <a:latin typeface="Arial" charset="0"/>
                <a:cs typeface="Arial" charset="0"/>
              </a:rPr>
              <a:t>EUROSUCCESS CONSULTING,</a:t>
            </a:r>
            <a:r>
              <a:rPr lang="it-IT" sz="1400" b="0" i="0" u="none">
                <a:latin typeface="Arial" charset="0"/>
                <a:cs typeface="Arial" charset="0"/>
              </a:rPr>
              <a:t> Cipro, </a:t>
            </a:r>
            <a:r>
              <a:rPr lang="it-IT" sz="1400" b="0" i="0" u="none">
                <a:latin typeface="Arial" charset="0"/>
                <a:cs typeface="Arial" charset="0"/>
                <a:hlinkClick r:id="rId5"/>
              </a:rPr>
              <a:t>www.eurosc.eu</a:t>
            </a:r>
            <a:r>
              <a:rPr lang="it-IT" sz="1400" b="0" i="0" u="none">
                <a:latin typeface="Arial" charset="0"/>
                <a:cs typeface="Arial" charset="0"/>
              </a:rPr>
              <a:t> </a:t>
            </a:r>
            <a:endParaRPr lang="it-IT" sz="1400" dirty="0" smtClean="0">
              <a:latin typeface="Arial" charset="0"/>
              <a:cs typeface="Arial" charset="0"/>
            </a:endParaRPr>
          </a:p>
          <a:p>
            <a:pPr algn="l" rtl="0">
              <a:lnSpc>
                <a:spcPct val="80000"/>
              </a:lnSpc>
            </a:pPr>
            <a:r>
              <a:rPr lang="it-IT" sz="1400" b="1" i="0" u="none">
                <a:latin typeface="Arial" charset="0"/>
                <a:cs typeface="Arial" charset="0"/>
              </a:rPr>
              <a:t>CIRSES,</a:t>
            </a:r>
            <a:r>
              <a:rPr lang="it-IT" sz="1400" b="0" i="0" u="none">
                <a:latin typeface="Arial" charset="0"/>
                <a:cs typeface="Arial" charset="0"/>
              </a:rPr>
              <a:t> Italia, </a:t>
            </a:r>
            <a:r>
              <a:rPr lang="it-IT" sz="1400" b="0" i="0" u="none">
                <a:latin typeface="Arial" charset="0"/>
                <a:cs typeface="Arial" charset="0"/>
                <a:hlinkClick r:id="rId6"/>
              </a:rPr>
              <a:t>www.cirses.it</a:t>
            </a:r>
            <a:endParaRPr lang="it-IT" sz="1400" dirty="0" smtClean="0">
              <a:latin typeface="Arial" charset="0"/>
              <a:cs typeface="Arial" charset="0"/>
            </a:endParaRPr>
          </a:p>
          <a:p>
            <a:pPr algn="l" rtl="0">
              <a:lnSpc>
                <a:spcPct val="80000"/>
              </a:lnSpc>
            </a:pPr>
            <a:r>
              <a:rPr lang="it-IT" sz="1400" b="1" i="0" u="none">
                <a:latin typeface="Arial" charset="0"/>
                <a:cs typeface="Arial" charset="0"/>
              </a:rPr>
              <a:t>ISCN Ges.m.b.H,</a:t>
            </a:r>
            <a:r>
              <a:rPr lang="it-IT" sz="1400" b="0" i="0" u="none">
                <a:latin typeface="Arial" charset="0"/>
                <a:cs typeface="Arial" charset="0"/>
              </a:rPr>
              <a:t> Austria, </a:t>
            </a:r>
            <a:r>
              <a:rPr lang="it-IT" sz="1400" b="0" i="0" u="none">
                <a:latin typeface="Arial" charset="0"/>
                <a:cs typeface="Arial" charset="0"/>
                <a:hlinkClick r:id="rId7"/>
              </a:rPr>
              <a:t>www.iscn.com</a:t>
            </a:r>
            <a:endParaRPr lang="it-IT" sz="1400" dirty="0" smtClean="0">
              <a:latin typeface="Arial" charset="0"/>
              <a:cs typeface="Arial" charset="0"/>
            </a:endParaRPr>
          </a:p>
          <a:p>
            <a:pPr algn="l" rtl="0">
              <a:lnSpc>
                <a:spcPct val="80000"/>
              </a:lnSpc>
            </a:pPr>
            <a:r>
              <a:rPr lang="it-IT" sz="1400" b="1" i="0" u="none">
                <a:latin typeface="Arial" charset="0"/>
                <a:cs typeface="Arial" charset="0"/>
              </a:rPr>
              <a:t>European Manufacturing and Innovation Research Association AISBL,</a:t>
            </a:r>
            <a:r>
              <a:rPr lang="it-IT" sz="1400" b="0" i="0" u="none">
                <a:latin typeface="Arial" charset="0"/>
                <a:cs typeface="Arial" charset="0"/>
              </a:rPr>
              <a:t> Belgio/Francia, </a:t>
            </a:r>
            <a:r>
              <a:rPr lang="it-IT" sz="1400" b="0" i="0" u="none">
                <a:latin typeface="Arial" charset="0"/>
                <a:cs typeface="Arial" charset="0"/>
                <a:hlinkClick r:id="rId8"/>
              </a:rPr>
              <a:t>www.emiracle.eu</a:t>
            </a:r>
            <a:r>
              <a:rPr lang="it-IT" sz="1400" b="0" i="0" u="none">
                <a:latin typeface="Arial" charset="0"/>
                <a:cs typeface="Arial" charset="0"/>
              </a:rPr>
              <a:t> </a:t>
            </a:r>
            <a:endParaRPr lang="it-IT" sz="1400" dirty="0" smtClean="0">
              <a:latin typeface="Arial" charset="0"/>
              <a:cs typeface="Arial" charset="0"/>
            </a:endParaRPr>
          </a:p>
          <a:p>
            <a:pPr algn="l" rtl="0">
              <a:lnSpc>
                <a:spcPct val="80000"/>
              </a:lnSpc>
            </a:pPr>
            <a:endParaRPr lang="it-IT" sz="1400" dirty="0" smtClean="0">
              <a:latin typeface="Arial" charset="0"/>
              <a:cs typeface="Arial" charset="0"/>
            </a:endParaRPr>
          </a:p>
          <a:p>
            <a:pPr algn="l" rtl="0">
              <a:lnSpc>
                <a:spcPct val="80000"/>
              </a:lnSpc>
            </a:pPr>
            <a:r>
              <a:rPr lang="it-IT" sz="1400" b="0" i="0" u="none">
                <a:latin typeface="Arial" charset="0"/>
                <a:cs typeface="Arial" charset="0"/>
              </a:rPr>
              <a:t>Lo sviluppo di questo materiale formativo è stato in parte finanziato dall’UE con:</a:t>
            </a:r>
          </a:p>
          <a:p>
            <a:pPr algn="l" rtl="0">
              <a:lnSpc>
                <a:spcPct val="80000"/>
              </a:lnSpc>
              <a:buFontTx/>
              <a:buNone/>
            </a:pPr>
            <a:r>
              <a:rPr lang="it-IT" sz="1400" b="0" i="0" u="none">
                <a:latin typeface="Arial" charset="0"/>
                <a:cs typeface="Arial" charset="0"/>
              </a:rPr>
              <a:t>	il Programma Leonardo da Vinci 2012-1-CZ1-LEO05-09679.</a:t>
            </a:r>
          </a:p>
          <a:p>
            <a:pPr algn="l" rtl="0">
              <a:lnSpc>
                <a:spcPct val="80000"/>
              </a:lnSpc>
            </a:pPr>
            <a:endParaRPr lang="it-IT" sz="1400" dirty="0" smtClean="0">
              <a:latin typeface="Arial" charset="0"/>
              <a:cs typeface="Arial" charset="0"/>
            </a:endParaRPr>
          </a:p>
          <a:p>
            <a:pPr algn="l" rtl="0">
              <a:lnSpc>
                <a:spcPct val="80000"/>
              </a:lnSpc>
            </a:pPr>
            <a:endParaRPr lang="it-IT" sz="2000" dirty="0" smtClean="0">
              <a:latin typeface="Arial" charset="0"/>
              <a:cs typeface="Arial" charset="0"/>
            </a:endParaRPr>
          </a:p>
        </p:txBody>
      </p:sp>
      <p:sp>
        <p:nvSpPr>
          <p:cNvPr id="9221" name="Text Box 5"/>
          <p:cNvSpPr txBox="1">
            <a:spLocks noChangeArrowheads="1"/>
          </p:cNvSpPr>
          <p:nvPr/>
        </p:nvSpPr>
        <p:spPr bwMode="auto">
          <a:xfrm>
            <a:off x="3492500" y="4859338"/>
            <a:ext cx="5373688" cy="730250"/>
          </a:xfrm>
          <a:prstGeom prst="rect">
            <a:avLst/>
          </a:prstGeom>
          <a:noFill/>
          <a:ln w="9525">
            <a:noFill/>
            <a:miter lim="800000"/>
            <a:headEnd/>
            <a:tailEnd/>
          </a:ln>
        </p:spPr>
        <p:txBody>
          <a:bodyPr>
            <a:spAutoFit/>
          </a:bodyPr>
          <a:lstStyle/>
          <a:p>
            <a:pPr algn="l" rtl="0"/>
            <a:r>
              <a:rPr lang="it-IT" sz="1400" b="0" i="0" u="none">
                <a:solidFill>
                  <a:srgbClr val="000099"/>
                </a:solidFill>
                <a:latin typeface="Tw Cen MT" pitchFamily="34" charset="0"/>
              </a:rPr>
              <a:t>Questa pubblicazione riflette il punto di vista esclusivo degli autori e la Commissione non può essere ritenuta responsabile di eventuali utilizzi che potrebbero essere fatti delle informazioni ivi contenute. </a:t>
            </a:r>
          </a:p>
        </p:txBody>
      </p:sp>
      <p:pic>
        <p:nvPicPr>
          <p:cNvPr id="1026" name="Picture 2" descr="EU_flag_LLP_EN-01"/>
          <p:cNvPicPr>
            <a:picLocks noChangeAspect="1" noChangeArrowheads="1"/>
          </p:cNvPicPr>
          <p:nvPr/>
        </p:nvPicPr>
        <p:blipFill>
          <a:blip r:embed="rId9" cstate="print"/>
          <a:srcRect/>
          <a:stretch>
            <a:fillRect/>
          </a:stretch>
        </p:blipFill>
        <p:spPr bwMode="auto">
          <a:xfrm>
            <a:off x="683568" y="4869160"/>
            <a:ext cx="2088232" cy="8157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116013" y="0"/>
            <a:ext cx="7993062" cy="896938"/>
          </a:xfrm>
        </p:spPr>
        <p:txBody>
          <a:bodyPr/>
          <a:lstStyle/>
          <a:p>
            <a:pPr rtl="0"/>
            <a:r>
              <a:rPr lang="it-IT" b="0" i="0" u="none"/>
              <a:t>Il significato di leadership</a:t>
            </a:r>
            <a:endParaRPr lang="it-IT" dirty="0" smtClean="0">
              <a:latin typeface="Arial" charset="0"/>
              <a:cs typeface="Arial" charset="0"/>
            </a:endParaRPr>
          </a:p>
        </p:txBody>
      </p:sp>
      <p:sp>
        <p:nvSpPr>
          <p:cNvPr id="5" name="Rectangle 3"/>
          <p:cNvSpPr>
            <a:spLocks noChangeArrowheads="1"/>
          </p:cNvSpPr>
          <p:nvPr/>
        </p:nvSpPr>
        <p:spPr bwMode="auto">
          <a:xfrm>
            <a:off x="468313" y="1341438"/>
            <a:ext cx="8280400" cy="422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33400" indent="-533400" algn="just" rtl="0">
              <a:spcAft>
                <a:spcPct val="30000"/>
              </a:spcAft>
              <a:buFontTx/>
              <a:buChar char="•"/>
            </a:pPr>
            <a:r>
              <a:rPr lang="it-IT" sz="2400" b="0" i="0" u="none" dirty="0">
                <a:latin typeface="Tw Cen MT" pitchFamily="34" charset="0"/>
              </a:rPr>
              <a:t>Influenza interpersonale diretta attraverso la comunicazione verso il raggiungimento dell’obiettivo</a:t>
            </a:r>
            <a:endParaRPr lang="it-IT" sz="2400" u="none" dirty="0">
              <a:latin typeface="Tw Cen MT" pitchFamily="34" charset="0"/>
            </a:endParaRPr>
          </a:p>
          <a:p>
            <a:pPr marL="533400" indent="-533400" algn="just" rtl="0">
              <a:spcAft>
                <a:spcPct val="30000"/>
              </a:spcAft>
              <a:buFontTx/>
              <a:buChar char="•"/>
            </a:pPr>
            <a:r>
              <a:rPr lang="it-IT" sz="2400" b="0" i="0" u="none" dirty="0">
                <a:latin typeface="Tw Cen MT" pitchFamily="34" charset="0"/>
              </a:rPr>
              <a:t>L’incremento autorevole sulla conformità meccanica alle direttive e agli ordini</a:t>
            </a:r>
            <a:endParaRPr lang="it-IT" sz="2400" u="none" dirty="0">
              <a:latin typeface="Tw Cen MT" pitchFamily="34" charset="0"/>
            </a:endParaRPr>
          </a:p>
          <a:p>
            <a:pPr marL="533400" indent="-533400" algn="just" rtl="0">
              <a:spcAft>
                <a:spcPct val="30000"/>
              </a:spcAft>
              <a:buFontTx/>
              <a:buChar char="•"/>
            </a:pPr>
            <a:r>
              <a:rPr lang="it-IT" sz="2400" b="0" i="0" u="none" dirty="0">
                <a:latin typeface="Tw Cen MT" pitchFamily="34" charset="0"/>
              </a:rPr>
              <a:t>Un atto che fa agire gli altri o reagire in una direzione condivisa</a:t>
            </a:r>
            <a:endParaRPr lang="it-IT" sz="2400" u="none" dirty="0">
              <a:latin typeface="Tw Cen MT" pitchFamily="34" charset="0"/>
            </a:endParaRPr>
          </a:p>
          <a:p>
            <a:pPr marL="533400" indent="-533400" algn="just" rtl="0">
              <a:spcAft>
                <a:spcPct val="30000"/>
              </a:spcAft>
              <a:buFontTx/>
              <a:buChar char="•"/>
            </a:pPr>
            <a:r>
              <a:rPr lang="it-IT" sz="2400" b="0" i="0" u="none" dirty="0">
                <a:latin typeface="Tw Cen MT" pitchFamily="34" charset="0"/>
              </a:rPr>
              <a:t>L’arte di influenzare le persone con la persuasione e un esempio per seguire una linea d’azione</a:t>
            </a:r>
            <a:endParaRPr lang="it-IT" sz="2400" u="none" dirty="0">
              <a:latin typeface="Tw Cen MT" pitchFamily="34" charset="0"/>
            </a:endParaRPr>
          </a:p>
          <a:p>
            <a:pPr marL="533400" indent="-533400" algn="just" rtl="0">
              <a:spcAft>
                <a:spcPct val="30000"/>
              </a:spcAft>
              <a:buFontTx/>
              <a:buChar char="•"/>
            </a:pPr>
            <a:r>
              <a:rPr lang="it-IT" sz="2400" b="0" i="0" u="none" dirty="0">
                <a:latin typeface="Tw Cen MT" pitchFamily="34" charset="0"/>
              </a:rPr>
              <a:t>La forza dinamica principale che motiva e coordina l’organizzazione nel raggiungimento dei suoi obiettivi</a:t>
            </a:r>
          </a:p>
        </p:txBody>
      </p:sp>
    </p:spTree>
  </p:cSld>
  <p:clrMapOvr>
    <a:masterClrMapping/>
  </p:clrMapOvr>
  <p:transition advTm="95543"/>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3"/>
          <p:cNvSpPr>
            <a:spLocks noGrp="1" noChangeArrowheads="1"/>
          </p:cNvSpPr>
          <p:nvPr>
            <p:ph type="title" idx="4294967295"/>
          </p:nvPr>
        </p:nvSpPr>
        <p:spPr>
          <a:xfrm>
            <a:off x="1600200" y="116632"/>
            <a:ext cx="7219950" cy="896938"/>
          </a:xfrm>
        </p:spPr>
        <p:txBody>
          <a:bodyPr/>
          <a:lstStyle/>
          <a:p>
            <a:pPr rtl="0"/>
            <a:r>
              <a:rPr lang="it-IT" sz="2400" b="0" i="0" u="none"/>
              <a:t>TRATTI DI PERSONALITÀ GENERICI DI LEADER EFFICACI</a:t>
            </a:r>
          </a:p>
        </p:txBody>
      </p:sp>
      <p:sp>
        <p:nvSpPr>
          <p:cNvPr id="5" name="Oval 3"/>
          <p:cNvSpPr>
            <a:spLocks noChangeArrowheads="1"/>
          </p:cNvSpPr>
          <p:nvPr/>
        </p:nvSpPr>
        <p:spPr bwMode="auto">
          <a:xfrm>
            <a:off x="3471863" y="1327150"/>
            <a:ext cx="2311400" cy="774700"/>
          </a:xfrm>
          <a:prstGeom prst="ellipse">
            <a:avLst/>
          </a:prstGeom>
          <a:solidFill>
            <a:srgbClr val="FFFFFF"/>
          </a:solidFill>
          <a:ln w="9525">
            <a:solidFill>
              <a:srgbClr val="000080"/>
            </a:solidFill>
            <a:round/>
            <a:headEnd/>
            <a:tailEnd/>
          </a:ln>
          <a:effectLst>
            <a:outerShdw dist="35921" dir="2700000" algn="ctr" rotWithShape="0">
              <a:srgbClr val="808080"/>
            </a:outerShdw>
          </a:effectLst>
        </p:spPr>
        <p:txBody>
          <a:bodyPr/>
          <a:lstStyle/>
          <a:p>
            <a:pPr algn="ctr" rtl="0">
              <a:defRPr/>
            </a:pPr>
            <a:r>
              <a:rPr lang="it-IT" sz="1400" b="1" i="0" u="none">
                <a:solidFill>
                  <a:srgbClr val="000099"/>
                </a:solidFill>
                <a:latin typeface="Tw Cen MT" pitchFamily="34" charset="0"/>
              </a:rPr>
              <a:t>FIDUCIA IN SÉ</a:t>
            </a:r>
            <a:endParaRPr lang="it-IT" sz="1400" b="1">
              <a:solidFill>
                <a:srgbClr val="000099"/>
              </a:solidFill>
              <a:latin typeface="Tw Cen MT" pitchFamily="34" charset="0"/>
            </a:endParaRPr>
          </a:p>
        </p:txBody>
      </p:sp>
      <p:sp>
        <p:nvSpPr>
          <p:cNvPr id="6" name="Oval 4"/>
          <p:cNvSpPr>
            <a:spLocks noChangeArrowheads="1"/>
          </p:cNvSpPr>
          <p:nvPr/>
        </p:nvSpPr>
        <p:spPr bwMode="auto">
          <a:xfrm>
            <a:off x="5937250" y="1430338"/>
            <a:ext cx="2309813" cy="774700"/>
          </a:xfrm>
          <a:prstGeom prst="ellipse">
            <a:avLst/>
          </a:prstGeom>
          <a:solidFill>
            <a:srgbClr val="FFFFFF"/>
          </a:solidFill>
          <a:ln w="9525">
            <a:solidFill>
              <a:srgbClr val="000080"/>
            </a:solidFill>
            <a:round/>
            <a:headEnd/>
            <a:tailEnd/>
          </a:ln>
          <a:effectLst>
            <a:outerShdw dist="35921" dir="2700000" algn="ctr" rotWithShape="0">
              <a:srgbClr val="808080"/>
            </a:outerShdw>
          </a:effectLst>
        </p:spPr>
        <p:txBody>
          <a:bodyPr tIns="0"/>
          <a:lstStyle/>
          <a:p>
            <a:pPr algn="ctr" rtl="0">
              <a:defRPr/>
            </a:pPr>
            <a:r>
              <a:rPr lang="it-IT" sz="1400" b="1" i="0" u="none">
                <a:solidFill>
                  <a:srgbClr val="000099"/>
                </a:solidFill>
                <a:latin typeface="Tw Cen MT" pitchFamily="34" charset="0"/>
              </a:rPr>
              <a:t>ONESTÀ, INTEGRITÀ E CREDIBILITÀ</a:t>
            </a:r>
            <a:endParaRPr lang="it-IT" sz="1400" b="1">
              <a:solidFill>
                <a:srgbClr val="000099"/>
              </a:solidFill>
              <a:latin typeface="Tw Cen MT" pitchFamily="34" charset="0"/>
            </a:endParaRPr>
          </a:p>
        </p:txBody>
      </p:sp>
      <p:sp>
        <p:nvSpPr>
          <p:cNvPr id="7" name="Oval 5"/>
          <p:cNvSpPr>
            <a:spLocks noChangeArrowheads="1"/>
          </p:cNvSpPr>
          <p:nvPr/>
        </p:nvSpPr>
        <p:spPr bwMode="auto">
          <a:xfrm>
            <a:off x="539750" y="1423988"/>
            <a:ext cx="2743200" cy="852487"/>
          </a:xfrm>
          <a:prstGeom prst="ellipse">
            <a:avLst/>
          </a:prstGeom>
          <a:solidFill>
            <a:srgbClr val="FFFFFF"/>
          </a:solidFill>
          <a:ln w="9525">
            <a:solidFill>
              <a:srgbClr val="000080"/>
            </a:solidFill>
            <a:round/>
            <a:headEnd/>
            <a:tailEnd/>
          </a:ln>
          <a:effectLst>
            <a:outerShdw dist="35921" dir="2700000" algn="ctr" rotWithShape="0">
              <a:srgbClr val="808080"/>
            </a:outerShdw>
          </a:effectLst>
        </p:spPr>
        <p:txBody>
          <a:bodyPr/>
          <a:lstStyle/>
          <a:p>
            <a:pPr algn="ctr" rtl="0">
              <a:defRPr/>
            </a:pPr>
            <a:r>
              <a:rPr lang="it-IT" sz="1300" b="1" i="0" u="none">
                <a:solidFill>
                  <a:srgbClr val="000099"/>
                </a:solidFill>
                <a:latin typeface="Tw Cen MT" pitchFamily="34" charset="0"/>
              </a:rPr>
              <a:t>AUTO-CONSAPEVOLEZZA E AUTO-OGGETTIVITÀ</a:t>
            </a:r>
            <a:endParaRPr lang="it-IT" sz="1300" b="1">
              <a:solidFill>
                <a:srgbClr val="000099"/>
              </a:solidFill>
              <a:latin typeface="Tw Cen MT" pitchFamily="34" charset="0"/>
            </a:endParaRPr>
          </a:p>
        </p:txBody>
      </p:sp>
      <p:sp>
        <p:nvSpPr>
          <p:cNvPr id="8" name="Oval 6"/>
          <p:cNvSpPr>
            <a:spLocks noChangeArrowheads="1"/>
          </p:cNvSpPr>
          <p:nvPr/>
        </p:nvSpPr>
        <p:spPr bwMode="auto">
          <a:xfrm>
            <a:off x="827088" y="5102225"/>
            <a:ext cx="2466975" cy="774700"/>
          </a:xfrm>
          <a:prstGeom prst="ellipse">
            <a:avLst/>
          </a:prstGeom>
          <a:solidFill>
            <a:srgbClr val="FFFFFF"/>
          </a:solidFill>
          <a:ln w="9525">
            <a:solidFill>
              <a:srgbClr val="000080"/>
            </a:solidFill>
            <a:round/>
            <a:headEnd/>
            <a:tailEnd/>
          </a:ln>
          <a:effectLst>
            <a:outerShdw dist="35921" dir="2700000" algn="ctr" rotWithShape="0">
              <a:srgbClr val="808080"/>
            </a:outerShdw>
          </a:effectLst>
        </p:spPr>
        <p:txBody>
          <a:bodyPr/>
          <a:lstStyle/>
          <a:p>
            <a:pPr algn="ctr" rtl="0">
              <a:defRPr/>
            </a:pPr>
            <a:r>
              <a:rPr lang="it-IT" sz="1400" b="1" i="0" u="none">
                <a:solidFill>
                  <a:srgbClr val="000099"/>
                </a:solidFill>
                <a:latin typeface="Tw Cen MT" pitchFamily="34" charset="0"/>
              </a:rPr>
              <a:t>SENSO DELLO HUMOR</a:t>
            </a:r>
            <a:endParaRPr lang="it-IT" sz="1400" b="1">
              <a:solidFill>
                <a:srgbClr val="000099"/>
              </a:solidFill>
              <a:latin typeface="Tw Cen MT" pitchFamily="34" charset="0"/>
            </a:endParaRPr>
          </a:p>
        </p:txBody>
      </p:sp>
      <p:sp>
        <p:nvSpPr>
          <p:cNvPr id="9" name="Oval 7"/>
          <p:cNvSpPr>
            <a:spLocks noChangeArrowheads="1"/>
          </p:cNvSpPr>
          <p:nvPr/>
        </p:nvSpPr>
        <p:spPr bwMode="auto">
          <a:xfrm>
            <a:off x="3484563" y="5102225"/>
            <a:ext cx="2309812" cy="774700"/>
          </a:xfrm>
          <a:prstGeom prst="ellipse">
            <a:avLst/>
          </a:prstGeom>
          <a:solidFill>
            <a:srgbClr val="FFFFFF"/>
          </a:solidFill>
          <a:ln w="9525">
            <a:solidFill>
              <a:srgbClr val="000080"/>
            </a:solidFill>
            <a:round/>
            <a:headEnd/>
            <a:tailEnd/>
          </a:ln>
          <a:effectLst>
            <a:outerShdw dist="35921" dir="2700000" algn="ctr" rotWithShape="0">
              <a:srgbClr val="808080"/>
            </a:outerShdw>
          </a:effectLst>
        </p:spPr>
        <p:txBody>
          <a:bodyPr/>
          <a:lstStyle/>
          <a:p>
            <a:pPr algn="ctr" rtl="0">
              <a:defRPr/>
            </a:pPr>
            <a:endParaRPr lang="it-IT" sz="1400" b="1" u="none">
              <a:solidFill>
                <a:srgbClr val="000099"/>
              </a:solidFill>
              <a:latin typeface="Tw Cen MT" pitchFamily="34" charset="0"/>
            </a:endParaRPr>
          </a:p>
          <a:p>
            <a:pPr algn="ctr" rtl="0">
              <a:defRPr/>
            </a:pPr>
            <a:r>
              <a:rPr lang="it-IT" sz="1400" b="1" i="0" u="none">
                <a:solidFill>
                  <a:srgbClr val="000099"/>
                </a:solidFill>
                <a:latin typeface="Tw Cen MT" pitchFamily="34" charset="0"/>
              </a:rPr>
              <a:t>ENTUSIASMO</a:t>
            </a:r>
            <a:endParaRPr lang="it-IT" sz="1400" b="1">
              <a:solidFill>
                <a:srgbClr val="000099"/>
              </a:solidFill>
              <a:latin typeface="Tw Cen MT" pitchFamily="34" charset="0"/>
            </a:endParaRPr>
          </a:p>
        </p:txBody>
      </p:sp>
      <p:sp>
        <p:nvSpPr>
          <p:cNvPr id="10" name="Oval 8"/>
          <p:cNvSpPr>
            <a:spLocks noChangeArrowheads="1"/>
          </p:cNvSpPr>
          <p:nvPr/>
        </p:nvSpPr>
        <p:spPr bwMode="auto">
          <a:xfrm>
            <a:off x="5948363" y="5102225"/>
            <a:ext cx="2311400" cy="774700"/>
          </a:xfrm>
          <a:prstGeom prst="ellipse">
            <a:avLst/>
          </a:prstGeom>
          <a:solidFill>
            <a:srgbClr val="FFFFFF"/>
          </a:solidFill>
          <a:ln w="9525">
            <a:solidFill>
              <a:srgbClr val="000080"/>
            </a:solidFill>
            <a:round/>
            <a:headEnd/>
            <a:tailEnd/>
          </a:ln>
          <a:effectLst>
            <a:outerShdw dist="35921" dir="2700000" algn="ctr" rotWithShape="0">
              <a:srgbClr val="808080"/>
            </a:outerShdw>
          </a:effectLst>
        </p:spPr>
        <p:txBody>
          <a:bodyPr/>
          <a:lstStyle/>
          <a:p>
            <a:pPr algn="ctr" rtl="0">
              <a:defRPr/>
            </a:pPr>
            <a:r>
              <a:rPr lang="it-IT" sz="1400" b="1" i="0" u="none">
                <a:solidFill>
                  <a:srgbClr val="000099"/>
                </a:solidFill>
                <a:latin typeface="Tw Cen MT" pitchFamily="34" charset="0"/>
              </a:rPr>
              <a:t>STABILITÀ EMOTIVA</a:t>
            </a:r>
            <a:endParaRPr lang="it-IT" sz="1400" b="1">
              <a:solidFill>
                <a:srgbClr val="000099"/>
              </a:solidFill>
              <a:latin typeface="Tw Cen MT" pitchFamily="34" charset="0"/>
            </a:endParaRPr>
          </a:p>
        </p:txBody>
      </p:sp>
      <p:sp>
        <p:nvSpPr>
          <p:cNvPr id="11" name="Oval 9"/>
          <p:cNvSpPr>
            <a:spLocks noChangeArrowheads="1"/>
          </p:cNvSpPr>
          <p:nvPr/>
        </p:nvSpPr>
        <p:spPr bwMode="auto">
          <a:xfrm>
            <a:off x="5959475" y="4203700"/>
            <a:ext cx="2311400" cy="773113"/>
          </a:xfrm>
          <a:prstGeom prst="ellipse">
            <a:avLst/>
          </a:prstGeom>
          <a:solidFill>
            <a:srgbClr val="FFFFFF"/>
          </a:solidFill>
          <a:ln w="9525">
            <a:solidFill>
              <a:srgbClr val="000080"/>
            </a:solidFill>
            <a:round/>
            <a:headEnd/>
            <a:tailEnd/>
          </a:ln>
          <a:effectLst>
            <a:outerShdw dist="35921" dir="2700000" algn="ctr" rotWithShape="0">
              <a:srgbClr val="808080"/>
            </a:outerShdw>
          </a:effectLst>
        </p:spPr>
        <p:txBody>
          <a:bodyPr/>
          <a:lstStyle/>
          <a:p>
            <a:pPr algn="ctr" rtl="0">
              <a:defRPr/>
            </a:pPr>
            <a:endParaRPr lang="it-IT" sz="1400" b="1" u="none">
              <a:solidFill>
                <a:srgbClr val="000099"/>
              </a:solidFill>
              <a:latin typeface="Tw Cen MT" pitchFamily="34" charset="0"/>
            </a:endParaRPr>
          </a:p>
          <a:p>
            <a:pPr algn="ctr" rtl="0">
              <a:defRPr/>
            </a:pPr>
            <a:r>
              <a:rPr lang="it-IT" sz="1400" b="1" i="0" u="none">
                <a:solidFill>
                  <a:srgbClr val="000099"/>
                </a:solidFill>
                <a:latin typeface="Tw Cen MT" pitchFamily="34" charset="0"/>
              </a:rPr>
              <a:t>RISOLUZIONE</a:t>
            </a:r>
            <a:endParaRPr lang="it-IT" sz="1400" b="1">
              <a:solidFill>
                <a:srgbClr val="000099"/>
              </a:solidFill>
              <a:latin typeface="Tw Cen MT" pitchFamily="34" charset="0"/>
            </a:endParaRPr>
          </a:p>
        </p:txBody>
      </p:sp>
      <p:sp>
        <p:nvSpPr>
          <p:cNvPr id="12" name="Oval 10"/>
          <p:cNvSpPr>
            <a:spLocks noChangeArrowheads="1"/>
          </p:cNvSpPr>
          <p:nvPr/>
        </p:nvSpPr>
        <p:spPr bwMode="auto">
          <a:xfrm>
            <a:off x="5940425" y="3284538"/>
            <a:ext cx="2311400" cy="774700"/>
          </a:xfrm>
          <a:prstGeom prst="ellipse">
            <a:avLst/>
          </a:prstGeom>
          <a:solidFill>
            <a:srgbClr val="FFFFFF"/>
          </a:solidFill>
          <a:ln w="9525">
            <a:solidFill>
              <a:srgbClr val="000080"/>
            </a:solidFill>
            <a:round/>
            <a:headEnd/>
            <a:tailEnd/>
          </a:ln>
          <a:effectLst>
            <a:outerShdw dist="35921" dir="2700000" algn="ctr" rotWithShape="0">
              <a:srgbClr val="808080"/>
            </a:outerShdw>
          </a:effectLst>
        </p:spPr>
        <p:txBody>
          <a:bodyPr/>
          <a:lstStyle/>
          <a:p>
            <a:pPr algn="ctr" rtl="0">
              <a:defRPr/>
            </a:pPr>
            <a:endParaRPr lang="it-IT" sz="1400" b="1" u="none">
              <a:solidFill>
                <a:srgbClr val="000099"/>
              </a:solidFill>
              <a:latin typeface="Tw Cen MT" pitchFamily="34" charset="0"/>
            </a:endParaRPr>
          </a:p>
          <a:p>
            <a:pPr algn="ctr" rtl="0">
              <a:defRPr/>
            </a:pPr>
            <a:r>
              <a:rPr lang="it-IT" sz="1400" b="1" i="0" u="none">
                <a:solidFill>
                  <a:srgbClr val="000099"/>
                </a:solidFill>
                <a:latin typeface="Tw Cen MT" pitchFamily="34" charset="0"/>
              </a:rPr>
              <a:t>ESTROVERSIONE</a:t>
            </a:r>
            <a:endParaRPr lang="it-IT" sz="1400" b="1">
              <a:solidFill>
                <a:srgbClr val="000099"/>
              </a:solidFill>
              <a:latin typeface="Tw Cen MT" pitchFamily="34" charset="0"/>
            </a:endParaRPr>
          </a:p>
        </p:txBody>
      </p:sp>
      <p:sp>
        <p:nvSpPr>
          <p:cNvPr id="13" name="Oval 11"/>
          <p:cNvSpPr>
            <a:spLocks noChangeArrowheads="1"/>
          </p:cNvSpPr>
          <p:nvPr/>
        </p:nvSpPr>
        <p:spPr bwMode="auto">
          <a:xfrm>
            <a:off x="5959475" y="2349500"/>
            <a:ext cx="2311400" cy="774700"/>
          </a:xfrm>
          <a:prstGeom prst="ellipse">
            <a:avLst/>
          </a:prstGeom>
          <a:solidFill>
            <a:srgbClr val="FFFFFF"/>
          </a:solidFill>
          <a:ln w="9525">
            <a:solidFill>
              <a:srgbClr val="000080"/>
            </a:solidFill>
            <a:round/>
            <a:headEnd/>
            <a:tailEnd/>
          </a:ln>
          <a:effectLst>
            <a:outerShdw dist="35921" dir="2700000" algn="ctr" rotWithShape="0">
              <a:srgbClr val="808080"/>
            </a:outerShdw>
          </a:effectLst>
        </p:spPr>
        <p:txBody>
          <a:bodyPr/>
          <a:lstStyle/>
          <a:p>
            <a:pPr algn="ctr" rtl="0">
              <a:defRPr/>
            </a:pPr>
            <a:endParaRPr lang="it-IT" sz="1400" b="1" u="none">
              <a:solidFill>
                <a:srgbClr val="000099"/>
              </a:solidFill>
              <a:latin typeface="Tw Cen MT" pitchFamily="34" charset="0"/>
            </a:endParaRPr>
          </a:p>
          <a:p>
            <a:pPr algn="ctr" rtl="0">
              <a:defRPr/>
            </a:pPr>
            <a:r>
              <a:rPr lang="it-IT" sz="1400" b="1" i="0" u="none">
                <a:solidFill>
                  <a:srgbClr val="000099"/>
                </a:solidFill>
                <a:latin typeface="Tw Cen MT" pitchFamily="34" charset="0"/>
              </a:rPr>
              <a:t>ASCENDENTE</a:t>
            </a:r>
            <a:endParaRPr lang="it-IT" sz="1400" b="1">
              <a:solidFill>
                <a:srgbClr val="000099"/>
              </a:solidFill>
              <a:latin typeface="Tw Cen MT" pitchFamily="34" charset="0"/>
            </a:endParaRPr>
          </a:p>
        </p:txBody>
      </p:sp>
      <p:sp>
        <p:nvSpPr>
          <p:cNvPr id="14" name="Oval 12"/>
          <p:cNvSpPr>
            <a:spLocks noChangeArrowheads="1"/>
          </p:cNvSpPr>
          <p:nvPr/>
        </p:nvSpPr>
        <p:spPr bwMode="auto">
          <a:xfrm>
            <a:off x="827088" y="3829050"/>
            <a:ext cx="2455862" cy="774700"/>
          </a:xfrm>
          <a:prstGeom prst="ellipse">
            <a:avLst/>
          </a:prstGeom>
          <a:solidFill>
            <a:srgbClr val="FFFFFF"/>
          </a:solidFill>
          <a:ln w="9525">
            <a:solidFill>
              <a:srgbClr val="000080"/>
            </a:solidFill>
            <a:round/>
            <a:headEnd/>
            <a:tailEnd/>
          </a:ln>
          <a:effectLst>
            <a:outerShdw dist="35921" dir="2700000" algn="ctr" rotWithShape="0">
              <a:srgbClr val="808080"/>
            </a:outerShdw>
          </a:effectLst>
        </p:spPr>
        <p:txBody>
          <a:bodyPr/>
          <a:lstStyle/>
          <a:p>
            <a:pPr algn="ctr" rtl="0">
              <a:defRPr/>
            </a:pPr>
            <a:endParaRPr lang="it-IT" sz="1400" b="1" u="none">
              <a:solidFill>
                <a:srgbClr val="000099"/>
              </a:solidFill>
              <a:latin typeface="Tw Cen MT" pitchFamily="34" charset="0"/>
            </a:endParaRPr>
          </a:p>
          <a:p>
            <a:pPr algn="ctr" rtl="0">
              <a:defRPr/>
            </a:pPr>
            <a:r>
              <a:rPr lang="it-IT" sz="1400" b="1" i="0" u="none">
                <a:solidFill>
                  <a:srgbClr val="000099"/>
                </a:solidFill>
                <a:latin typeface="Tw Cen MT" pitchFamily="34" charset="0"/>
              </a:rPr>
              <a:t>CALORE</a:t>
            </a:r>
            <a:endParaRPr lang="it-IT" sz="1400" b="1">
              <a:solidFill>
                <a:srgbClr val="000099"/>
              </a:solidFill>
              <a:latin typeface="Tw Cen MT" pitchFamily="34" charset="0"/>
            </a:endParaRPr>
          </a:p>
        </p:txBody>
      </p:sp>
      <p:sp>
        <p:nvSpPr>
          <p:cNvPr id="15" name="Oval 13"/>
          <p:cNvSpPr>
            <a:spLocks noChangeArrowheads="1"/>
          </p:cNvSpPr>
          <p:nvPr/>
        </p:nvSpPr>
        <p:spPr bwMode="auto">
          <a:xfrm>
            <a:off x="755650" y="2565400"/>
            <a:ext cx="2538413" cy="773113"/>
          </a:xfrm>
          <a:prstGeom prst="ellipse">
            <a:avLst/>
          </a:prstGeom>
          <a:solidFill>
            <a:srgbClr val="FFFFFF"/>
          </a:solidFill>
          <a:ln w="9525">
            <a:solidFill>
              <a:srgbClr val="000080"/>
            </a:solidFill>
            <a:round/>
            <a:headEnd/>
            <a:tailEnd/>
          </a:ln>
          <a:effectLst>
            <a:outerShdw dist="35921" dir="2700000" algn="ctr" rotWithShape="0">
              <a:srgbClr val="808080"/>
            </a:outerShdw>
          </a:effectLst>
        </p:spPr>
        <p:txBody>
          <a:bodyPr tIns="0"/>
          <a:lstStyle/>
          <a:p>
            <a:pPr algn="ctr" rtl="0">
              <a:defRPr/>
            </a:pPr>
            <a:r>
              <a:rPr lang="it-IT" sz="1400" b="1" i="0" u="none">
                <a:solidFill>
                  <a:srgbClr val="000099"/>
                </a:solidFill>
                <a:latin typeface="Tw Cen MT" pitchFamily="34" charset="0"/>
              </a:rPr>
              <a:t>ALTA TOLLERANZA PER LA FRUSTRAZIONE</a:t>
            </a:r>
            <a:endParaRPr lang="it-IT" sz="1400" b="1">
              <a:solidFill>
                <a:srgbClr val="000099"/>
              </a:solidFill>
              <a:latin typeface="Tw Cen MT" pitchFamily="34" charset="0"/>
            </a:endParaRPr>
          </a:p>
        </p:txBody>
      </p:sp>
      <p:pic>
        <p:nvPicPr>
          <p:cNvPr id="16" name="Picture 1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63938" y="2470150"/>
            <a:ext cx="2232025" cy="2111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56581982"/>
      </p:ext>
    </p:extLst>
  </p:cSld>
  <p:clrMapOvr>
    <a:masterClrMapping/>
  </p:clrMapOvr>
  <p:transition advTm="95543"/>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3"/>
          <p:cNvSpPr>
            <a:spLocks noGrp="1" noChangeArrowheads="1"/>
          </p:cNvSpPr>
          <p:nvPr>
            <p:ph type="title" idx="4294967295"/>
          </p:nvPr>
        </p:nvSpPr>
        <p:spPr>
          <a:xfrm>
            <a:off x="1600200" y="116632"/>
            <a:ext cx="7219950" cy="896938"/>
          </a:xfrm>
        </p:spPr>
        <p:txBody>
          <a:bodyPr/>
          <a:lstStyle/>
          <a:p>
            <a:pPr rtl="0"/>
            <a:r>
              <a:rPr lang="it-IT" sz="2400" b="0" i="0" u="none"/>
              <a:t>TRATTI DI PERSONALITÀ LEGATI AI COMPITI DEI LEADER </a:t>
            </a:r>
            <a:endParaRPr lang="it-IT" sz="2400" dirty="0" smtClean="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63938" y="2470150"/>
            <a:ext cx="2232025" cy="2111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5" name="Group 4"/>
          <p:cNvGrpSpPr>
            <a:grpSpLocks/>
          </p:cNvGrpSpPr>
          <p:nvPr/>
        </p:nvGrpSpPr>
        <p:grpSpPr bwMode="auto">
          <a:xfrm>
            <a:off x="611188" y="1701800"/>
            <a:ext cx="8208962" cy="3671888"/>
            <a:chOff x="385" y="1072"/>
            <a:chExt cx="5171" cy="2313"/>
          </a:xfrm>
        </p:grpSpPr>
        <p:sp>
          <p:nvSpPr>
            <p:cNvPr id="6" name="Oval 5"/>
            <p:cNvSpPr>
              <a:spLocks noChangeArrowheads="1"/>
            </p:cNvSpPr>
            <p:nvPr/>
          </p:nvSpPr>
          <p:spPr bwMode="auto">
            <a:xfrm>
              <a:off x="385" y="1090"/>
              <a:ext cx="1659" cy="584"/>
            </a:xfrm>
            <a:prstGeom prst="ellipse">
              <a:avLst/>
            </a:prstGeom>
            <a:solidFill>
              <a:srgbClr val="FFFFFF"/>
            </a:solidFill>
            <a:ln w="28575">
              <a:solidFill>
                <a:srgbClr val="000080"/>
              </a:solidFill>
              <a:round/>
              <a:headEnd/>
              <a:tailEnd/>
            </a:ln>
            <a:effectLst>
              <a:outerShdw dist="35921" dir="2700000" algn="ctr" rotWithShape="0">
                <a:srgbClr val="808080"/>
              </a:outerShdw>
            </a:effectLst>
          </p:spPr>
          <p:txBody>
            <a:bodyPr/>
            <a:lstStyle/>
            <a:p>
              <a:pPr algn="ctr" rtl="0">
                <a:defRPr/>
              </a:pPr>
              <a:endParaRPr lang="it-IT" sz="1400" u="none">
                <a:solidFill>
                  <a:srgbClr val="000099"/>
                </a:solidFill>
                <a:latin typeface="Tw Cen MT" pitchFamily="34" charset="0"/>
              </a:endParaRPr>
            </a:p>
            <a:p>
              <a:pPr algn="ctr" rtl="0">
                <a:defRPr/>
              </a:pPr>
              <a:r>
                <a:rPr lang="it-IT" sz="1400" b="1" i="0" u="none">
                  <a:solidFill>
                    <a:srgbClr val="000099"/>
                  </a:solidFill>
                  <a:latin typeface="Tw Cen MT" pitchFamily="34" charset="0"/>
                </a:rPr>
                <a:t>INIZIATIVA</a:t>
              </a:r>
              <a:endParaRPr lang="it-IT" sz="1400">
                <a:solidFill>
                  <a:srgbClr val="000099"/>
                </a:solidFill>
                <a:latin typeface="Tw Cen MT" pitchFamily="34" charset="0"/>
              </a:endParaRPr>
            </a:p>
          </p:txBody>
        </p:sp>
        <p:sp>
          <p:nvSpPr>
            <p:cNvPr id="7" name="Oval 6"/>
            <p:cNvSpPr>
              <a:spLocks noChangeArrowheads="1"/>
            </p:cNvSpPr>
            <p:nvPr/>
          </p:nvSpPr>
          <p:spPr bwMode="auto">
            <a:xfrm>
              <a:off x="385" y="1937"/>
              <a:ext cx="1659" cy="583"/>
            </a:xfrm>
            <a:prstGeom prst="ellipse">
              <a:avLst/>
            </a:prstGeom>
            <a:solidFill>
              <a:srgbClr val="FFFFFF"/>
            </a:solidFill>
            <a:ln w="28575">
              <a:solidFill>
                <a:srgbClr val="000080"/>
              </a:solidFill>
              <a:round/>
              <a:headEnd/>
              <a:tailEnd/>
            </a:ln>
            <a:effectLst>
              <a:outerShdw dist="35921" dir="2700000" algn="ctr" rotWithShape="0">
                <a:srgbClr val="808080"/>
              </a:outerShdw>
            </a:effectLst>
          </p:spPr>
          <p:txBody>
            <a:bodyPr/>
            <a:lstStyle/>
            <a:p>
              <a:pPr algn="ctr" rtl="0">
                <a:defRPr/>
              </a:pPr>
              <a:endParaRPr lang="it-IT" sz="1400" u="none">
                <a:solidFill>
                  <a:srgbClr val="000099"/>
                </a:solidFill>
                <a:latin typeface="Tw Cen MT" pitchFamily="34" charset="0"/>
              </a:endParaRPr>
            </a:p>
            <a:p>
              <a:pPr algn="ctr" rtl="0">
                <a:defRPr/>
              </a:pPr>
              <a:r>
                <a:rPr lang="it-IT" sz="1400" b="1" i="0" u="none">
                  <a:solidFill>
                    <a:srgbClr val="000099"/>
                  </a:solidFill>
                  <a:latin typeface="Tw Cen MT" pitchFamily="34" charset="0"/>
                </a:rPr>
                <a:t>CAPACITÀ DI RECUPERO</a:t>
              </a:r>
              <a:endParaRPr lang="it-IT" sz="1400">
                <a:solidFill>
                  <a:srgbClr val="000099"/>
                </a:solidFill>
                <a:latin typeface="Tw Cen MT" pitchFamily="34" charset="0"/>
              </a:endParaRPr>
            </a:p>
          </p:txBody>
        </p:sp>
        <p:sp>
          <p:nvSpPr>
            <p:cNvPr id="8" name="Oval 7"/>
            <p:cNvSpPr>
              <a:spLocks noChangeArrowheads="1"/>
            </p:cNvSpPr>
            <p:nvPr/>
          </p:nvSpPr>
          <p:spPr bwMode="auto">
            <a:xfrm>
              <a:off x="402" y="2770"/>
              <a:ext cx="1659" cy="584"/>
            </a:xfrm>
            <a:prstGeom prst="ellipse">
              <a:avLst/>
            </a:prstGeom>
            <a:solidFill>
              <a:srgbClr val="FFFFFF"/>
            </a:solidFill>
            <a:ln w="28575">
              <a:solidFill>
                <a:srgbClr val="000080"/>
              </a:solidFill>
              <a:round/>
              <a:headEnd/>
              <a:tailEnd/>
            </a:ln>
            <a:effectLst>
              <a:outerShdw dist="35921" dir="2700000" algn="ctr" rotWithShape="0">
                <a:srgbClr val="808080"/>
              </a:outerShdw>
            </a:effectLst>
          </p:spPr>
          <p:txBody>
            <a:bodyPr/>
            <a:lstStyle/>
            <a:p>
              <a:pPr algn="ctr" rtl="0">
                <a:defRPr/>
              </a:pPr>
              <a:endParaRPr lang="it-IT" sz="1400" u="none">
                <a:solidFill>
                  <a:srgbClr val="000099"/>
                </a:solidFill>
                <a:latin typeface="Tw Cen MT" pitchFamily="34" charset="0"/>
              </a:endParaRPr>
            </a:p>
            <a:p>
              <a:pPr algn="ctr" rtl="0">
                <a:defRPr/>
              </a:pPr>
              <a:r>
                <a:rPr lang="it-IT" sz="1400" b="1" i="0" u="none">
                  <a:solidFill>
                    <a:srgbClr val="000099"/>
                  </a:solidFill>
                  <a:latin typeface="Tw Cen MT" pitchFamily="34" charset="0"/>
                </a:rPr>
                <a:t>CORAGGIO</a:t>
              </a:r>
              <a:endParaRPr lang="it-IT" sz="1400">
                <a:solidFill>
                  <a:srgbClr val="000099"/>
                </a:solidFill>
                <a:latin typeface="Tw Cen MT" pitchFamily="34" charset="0"/>
              </a:endParaRPr>
            </a:p>
          </p:txBody>
        </p:sp>
        <p:sp>
          <p:nvSpPr>
            <p:cNvPr id="9" name="Oval 8"/>
            <p:cNvSpPr>
              <a:spLocks noChangeArrowheads="1"/>
            </p:cNvSpPr>
            <p:nvPr/>
          </p:nvSpPr>
          <p:spPr bwMode="auto">
            <a:xfrm>
              <a:off x="3813" y="1072"/>
              <a:ext cx="1659" cy="583"/>
            </a:xfrm>
            <a:prstGeom prst="ellipse">
              <a:avLst/>
            </a:prstGeom>
            <a:solidFill>
              <a:srgbClr val="FFFFFF"/>
            </a:solidFill>
            <a:ln w="28575">
              <a:solidFill>
                <a:srgbClr val="000080"/>
              </a:solidFill>
              <a:round/>
              <a:headEnd/>
              <a:tailEnd/>
            </a:ln>
            <a:effectLst>
              <a:outerShdw dist="35921" dir="2700000" algn="ctr" rotWithShape="0">
                <a:srgbClr val="808080"/>
              </a:outerShdw>
            </a:effectLst>
          </p:spPr>
          <p:txBody>
            <a:bodyPr/>
            <a:lstStyle/>
            <a:p>
              <a:pPr algn="ctr" rtl="0">
                <a:defRPr/>
              </a:pPr>
              <a:r>
                <a:rPr lang="it-IT" sz="1400" b="1" i="0" u="none">
                  <a:solidFill>
                    <a:srgbClr val="000099"/>
                  </a:solidFill>
                  <a:latin typeface="Tw Cen MT" pitchFamily="34" charset="0"/>
                </a:rPr>
                <a:t>SENSIBILITÀ VERSO GLI ALTRI ED EMPATIA</a:t>
              </a:r>
              <a:endParaRPr lang="it-IT" sz="1400">
                <a:solidFill>
                  <a:srgbClr val="000099"/>
                </a:solidFill>
                <a:latin typeface="Tw Cen MT" pitchFamily="34" charset="0"/>
              </a:endParaRPr>
            </a:p>
          </p:txBody>
        </p:sp>
        <p:sp>
          <p:nvSpPr>
            <p:cNvPr id="10" name="Oval 9"/>
            <p:cNvSpPr>
              <a:spLocks noChangeArrowheads="1"/>
            </p:cNvSpPr>
            <p:nvPr/>
          </p:nvSpPr>
          <p:spPr bwMode="auto">
            <a:xfrm>
              <a:off x="3813" y="1968"/>
              <a:ext cx="1659" cy="583"/>
            </a:xfrm>
            <a:prstGeom prst="ellipse">
              <a:avLst/>
            </a:prstGeom>
            <a:solidFill>
              <a:srgbClr val="FFFFFF"/>
            </a:solidFill>
            <a:ln w="28575">
              <a:solidFill>
                <a:srgbClr val="000080"/>
              </a:solidFill>
              <a:round/>
              <a:headEnd/>
              <a:tailEnd/>
            </a:ln>
            <a:effectLst>
              <a:outerShdw dist="35921" dir="2700000" algn="ctr" rotWithShape="0">
                <a:srgbClr val="808080"/>
              </a:outerShdw>
            </a:effectLst>
          </p:spPr>
          <p:txBody>
            <a:bodyPr/>
            <a:lstStyle/>
            <a:p>
              <a:pPr algn="ctr" rtl="0">
                <a:defRPr/>
              </a:pPr>
              <a:r>
                <a:rPr lang="it-IT" sz="1400" b="1" i="0" u="none">
                  <a:solidFill>
                    <a:srgbClr val="000099"/>
                  </a:solidFill>
                  <a:latin typeface="Tw Cen MT" pitchFamily="34" charset="0"/>
                </a:rPr>
                <a:t>FLESSIBILITÀ E ADATTABILITÀ</a:t>
              </a:r>
              <a:endParaRPr lang="it-IT" sz="1400">
                <a:solidFill>
                  <a:srgbClr val="000099"/>
                </a:solidFill>
                <a:latin typeface="Tw Cen MT" pitchFamily="34" charset="0"/>
              </a:endParaRPr>
            </a:p>
          </p:txBody>
        </p:sp>
        <p:sp>
          <p:nvSpPr>
            <p:cNvPr id="11" name="Oval 10"/>
            <p:cNvSpPr>
              <a:spLocks noChangeArrowheads="1"/>
            </p:cNvSpPr>
            <p:nvPr/>
          </p:nvSpPr>
          <p:spPr bwMode="auto">
            <a:xfrm>
              <a:off x="3897" y="2802"/>
              <a:ext cx="1659" cy="583"/>
            </a:xfrm>
            <a:prstGeom prst="ellipse">
              <a:avLst/>
            </a:prstGeom>
            <a:solidFill>
              <a:srgbClr val="FFFFFF"/>
            </a:solidFill>
            <a:ln w="28575">
              <a:solidFill>
                <a:srgbClr val="000080"/>
              </a:solidFill>
              <a:round/>
              <a:headEnd/>
              <a:tailEnd/>
            </a:ln>
            <a:effectLst>
              <a:outerShdw dist="35921" dir="2700000" algn="ctr" rotWithShape="0">
                <a:srgbClr val="808080"/>
              </a:outerShdw>
            </a:effectLst>
          </p:spPr>
          <p:txBody>
            <a:bodyPr/>
            <a:lstStyle/>
            <a:p>
              <a:pPr algn="ctr" rtl="0">
                <a:defRPr/>
              </a:pPr>
              <a:endParaRPr lang="it-IT" sz="1400" u="none">
                <a:solidFill>
                  <a:srgbClr val="000099"/>
                </a:solidFill>
                <a:latin typeface="Tw Cen MT" pitchFamily="34" charset="0"/>
              </a:endParaRPr>
            </a:p>
            <a:p>
              <a:pPr algn="ctr" rtl="0">
                <a:defRPr/>
              </a:pPr>
              <a:r>
                <a:rPr lang="it-IT" sz="1400" b="1" i="0" u="none">
                  <a:solidFill>
                    <a:srgbClr val="000099"/>
                  </a:solidFill>
                  <a:latin typeface="Tw Cen MT" pitchFamily="34" charset="0"/>
                </a:rPr>
                <a:t>POSIZIONE INTERNA DI CONTROLLO</a:t>
              </a:r>
              <a:endParaRPr lang="it-IT" sz="1400">
                <a:solidFill>
                  <a:srgbClr val="000099"/>
                </a:solidFill>
                <a:latin typeface="Tw Cen MT" pitchFamily="34" charset="0"/>
              </a:endParaRPr>
            </a:p>
          </p:txBody>
        </p:sp>
      </p:grpSp>
    </p:spTree>
    <p:extLst>
      <p:ext uri="{BB962C8B-B14F-4D97-AF65-F5344CB8AC3E}">
        <p14:creationId xmlns:p14="http://schemas.microsoft.com/office/powerpoint/2010/main" xmlns="" val="1156581982"/>
      </p:ext>
    </p:extLst>
  </p:cSld>
  <p:clrMapOvr>
    <a:masterClrMapping/>
  </p:clrMapOvr>
  <p:transition advTm="9554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3"/>
          <p:cNvSpPr>
            <a:spLocks noGrp="1" noChangeArrowheads="1"/>
          </p:cNvSpPr>
          <p:nvPr>
            <p:ph type="title" idx="4294967295"/>
          </p:nvPr>
        </p:nvSpPr>
        <p:spPr>
          <a:xfrm>
            <a:off x="1600200" y="228600"/>
            <a:ext cx="7219950" cy="896938"/>
          </a:xfrm>
        </p:spPr>
        <p:txBody>
          <a:bodyPr/>
          <a:lstStyle/>
          <a:p>
            <a:pPr rtl="0"/>
            <a:r>
              <a:rPr lang="it-IT" b="0" i="0" u="none"/>
              <a:t>FATTORI COGNITIVI E LEADERSHIP</a:t>
            </a:r>
            <a:endParaRPr lang="it-IT" smtClean="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84550" y="2470150"/>
            <a:ext cx="2232025" cy="2111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Oval 12"/>
          <p:cNvSpPr>
            <a:spLocks noChangeArrowheads="1"/>
          </p:cNvSpPr>
          <p:nvPr/>
        </p:nvSpPr>
        <p:spPr bwMode="auto">
          <a:xfrm>
            <a:off x="3276600" y="1484313"/>
            <a:ext cx="2122488" cy="798512"/>
          </a:xfrm>
          <a:prstGeom prst="ellipse">
            <a:avLst/>
          </a:prstGeom>
          <a:solidFill>
            <a:srgbClr val="FFFFFF"/>
          </a:solidFill>
          <a:ln w="9525">
            <a:solidFill>
              <a:srgbClr val="000000"/>
            </a:solidFill>
            <a:round/>
            <a:headEnd/>
            <a:tailEnd/>
          </a:ln>
          <a:effectLst>
            <a:outerShdw dist="35921" dir="2700000" algn="ctr" rotWithShape="0">
              <a:srgbClr val="808080"/>
            </a:outerShdw>
          </a:effectLst>
        </p:spPr>
        <p:txBody>
          <a:bodyPr/>
          <a:lstStyle/>
          <a:p>
            <a:pPr algn="ctr" rtl="0">
              <a:defRPr/>
            </a:pPr>
            <a:endParaRPr lang="it-IT" sz="1400" b="1" u="none">
              <a:solidFill>
                <a:srgbClr val="000099"/>
              </a:solidFill>
              <a:latin typeface="Tw Cen MT" pitchFamily="34" charset="0"/>
            </a:endParaRPr>
          </a:p>
          <a:p>
            <a:pPr algn="ctr" rtl="0">
              <a:defRPr/>
            </a:pPr>
            <a:r>
              <a:rPr lang="it-IT" sz="1400" b="1" i="0" u="none">
                <a:solidFill>
                  <a:srgbClr val="000099"/>
                </a:solidFill>
                <a:latin typeface="Tw Cen MT" pitchFamily="34" charset="0"/>
              </a:rPr>
              <a:t>INTELLIGENZA</a:t>
            </a:r>
          </a:p>
          <a:p>
            <a:pPr algn="ctr" rtl="0">
              <a:defRPr/>
            </a:pPr>
            <a:endParaRPr lang="it-IT" sz="1400" b="1" u="none">
              <a:solidFill>
                <a:srgbClr val="000099"/>
              </a:solidFill>
              <a:latin typeface="Tw Cen MT" pitchFamily="34" charset="0"/>
            </a:endParaRPr>
          </a:p>
          <a:p>
            <a:pPr algn="ctr" rtl="0">
              <a:defRPr/>
            </a:pPr>
            <a:endParaRPr lang="it-IT" sz="1400" b="1" u="none">
              <a:solidFill>
                <a:srgbClr val="000099"/>
              </a:solidFill>
              <a:latin typeface="Tw Cen MT" pitchFamily="34" charset="0"/>
            </a:endParaRPr>
          </a:p>
          <a:p>
            <a:pPr algn="ctr" rtl="0">
              <a:defRPr/>
            </a:pPr>
            <a:endParaRPr lang="it-IT" sz="1400" b="1" u="none">
              <a:solidFill>
                <a:srgbClr val="000099"/>
              </a:solidFill>
              <a:latin typeface="Tw Cen MT" pitchFamily="34" charset="0"/>
            </a:endParaRPr>
          </a:p>
          <a:p>
            <a:pPr algn="ctr" rtl="0">
              <a:defRPr/>
            </a:pPr>
            <a:endParaRPr lang="it-IT" sz="1400" b="1" u="none">
              <a:solidFill>
                <a:srgbClr val="000099"/>
              </a:solidFill>
              <a:latin typeface="Tw Cen MT" pitchFamily="34" charset="0"/>
            </a:endParaRPr>
          </a:p>
          <a:p>
            <a:pPr algn="ctr" rtl="0">
              <a:defRPr/>
            </a:pPr>
            <a:endParaRPr lang="it-IT" sz="1400" b="1">
              <a:solidFill>
                <a:srgbClr val="000099"/>
              </a:solidFill>
              <a:latin typeface="Tw Cen MT" pitchFamily="34" charset="0"/>
            </a:endParaRPr>
          </a:p>
        </p:txBody>
      </p:sp>
      <p:sp>
        <p:nvSpPr>
          <p:cNvPr id="6" name="Oval 13"/>
          <p:cNvSpPr>
            <a:spLocks noChangeArrowheads="1"/>
          </p:cNvSpPr>
          <p:nvPr/>
        </p:nvSpPr>
        <p:spPr bwMode="auto">
          <a:xfrm>
            <a:off x="6334125" y="2463800"/>
            <a:ext cx="2122488" cy="798513"/>
          </a:xfrm>
          <a:prstGeom prst="ellipse">
            <a:avLst/>
          </a:prstGeom>
          <a:solidFill>
            <a:srgbClr val="FFFFFF"/>
          </a:solidFill>
          <a:ln w="9525">
            <a:solidFill>
              <a:srgbClr val="000000"/>
            </a:solidFill>
            <a:round/>
            <a:headEnd/>
            <a:tailEnd/>
          </a:ln>
          <a:effectLst>
            <a:outerShdw dist="35921" dir="2700000" algn="ctr" rotWithShape="0">
              <a:srgbClr val="808080"/>
            </a:outerShdw>
          </a:effectLst>
        </p:spPr>
        <p:txBody>
          <a:bodyPr/>
          <a:lstStyle/>
          <a:p>
            <a:pPr algn="ctr" rtl="0">
              <a:defRPr/>
            </a:pPr>
            <a:r>
              <a:rPr lang="it-IT" sz="1400" b="1" i="0" u="none">
                <a:solidFill>
                  <a:srgbClr val="000099"/>
                </a:solidFill>
                <a:latin typeface="Tw Cen MT" pitchFamily="34" charset="0"/>
              </a:rPr>
              <a:t>CONOSCENZA DELL’AZIENDA</a:t>
            </a:r>
            <a:endParaRPr lang="it-IT" sz="1400" b="1">
              <a:solidFill>
                <a:srgbClr val="000099"/>
              </a:solidFill>
              <a:latin typeface="Tw Cen MT" pitchFamily="34" charset="0"/>
            </a:endParaRPr>
          </a:p>
        </p:txBody>
      </p:sp>
      <p:sp>
        <p:nvSpPr>
          <p:cNvPr id="7" name="Oval 14"/>
          <p:cNvSpPr>
            <a:spLocks noChangeArrowheads="1"/>
          </p:cNvSpPr>
          <p:nvPr/>
        </p:nvSpPr>
        <p:spPr bwMode="auto">
          <a:xfrm>
            <a:off x="6334125" y="3827463"/>
            <a:ext cx="2122488" cy="798512"/>
          </a:xfrm>
          <a:prstGeom prst="ellipse">
            <a:avLst/>
          </a:prstGeom>
          <a:solidFill>
            <a:srgbClr val="FFFFFF"/>
          </a:solidFill>
          <a:ln w="9525">
            <a:solidFill>
              <a:srgbClr val="000000"/>
            </a:solidFill>
            <a:round/>
            <a:headEnd/>
            <a:tailEnd/>
          </a:ln>
          <a:effectLst>
            <a:outerShdw dist="35921" dir="2700000" algn="ctr" rotWithShape="0">
              <a:srgbClr val="808080"/>
            </a:outerShdw>
          </a:effectLst>
        </p:spPr>
        <p:txBody>
          <a:bodyPr/>
          <a:lstStyle/>
          <a:p>
            <a:pPr algn="ctr" rtl="0">
              <a:defRPr/>
            </a:pPr>
            <a:endParaRPr lang="it-IT" sz="1400" b="1" u="none">
              <a:solidFill>
                <a:srgbClr val="000099"/>
              </a:solidFill>
              <a:latin typeface="Tw Cen MT" pitchFamily="34" charset="0"/>
            </a:endParaRPr>
          </a:p>
          <a:p>
            <a:pPr algn="ctr" rtl="0">
              <a:defRPr/>
            </a:pPr>
            <a:r>
              <a:rPr lang="it-IT" sz="1400" b="1" i="0" u="none">
                <a:solidFill>
                  <a:srgbClr val="000099"/>
                </a:solidFill>
                <a:latin typeface="Tw Cen MT" pitchFamily="34" charset="0"/>
              </a:rPr>
              <a:t>CREATIVITÀ</a:t>
            </a:r>
            <a:endParaRPr lang="it-IT" sz="1400" b="1">
              <a:solidFill>
                <a:srgbClr val="000099"/>
              </a:solidFill>
              <a:latin typeface="Tw Cen MT" pitchFamily="34" charset="0"/>
            </a:endParaRPr>
          </a:p>
        </p:txBody>
      </p:sp>
      <p:sp>
        <p:nvSpPr>
          <p:cNvPr id="8" name="Oval 15"/>
          <p:cNvSpPr>
            <a:spLocks noChangeArrowheads="1"/>
          </p:cNvSpPr>
          <p:nvPr/>
        </p:nvSpPr>
        <p:spPr bwMode="auto">
          <a:xfrm>
            <a:off x="3132138" y="4797425"/>
            <a:ext cx="2701925" cy="936625"/>
          </a:xfrm>
          <a:prstGeom prst="ellipse">
            <a:avLst/>
          </a:prstGeom>
          <a:solidFill>
            <a:srgbClr val="FFFFFF"/>
          </a:solidFill>
          <a:ln w="9525">
            <a:solidFill>
              <a:srgbClr val="000000"/>
            </a:solidFill>
            <a:round/>
            <a:headEnd/>
            <a:tailEnd/>
          </a:ln>
          <a:effectLst>
            <a:outerShdw dist="35921" dir="2700000" algn="ctr" rotWithShape="0">
              <a:srgbClr val="808080"/>
            </a:outerShdw>
          </a:effectLst>
        </p:spPr>
        <p:txBody>
          <a:bodyPr/>
          <a:lstStyle/>
          <a:p>
            <a:pPr algn="ctr" rtl="0">
              <a:defRPr/>
            </a:pPr>
            <a:r>
              <a:rPr lang="it-IT" sz="1400" b="1" i="0" u="none">
                <a:solidFill>
                  <a:srgbClr val="000099"/>
                </a:solidFill>
                <a:latin typeface="Tw Cen MT" pitchFamily="34" charset="0"/>
              </a:rPr>
              <a:t>INTUITO VERSO PERSONE E SITUAZIONI</a:t>
            </a:r>
            <a:endParaRPr lang="it-IT" sz="1400" b="1">
              <a:solidFill>
                <a:srgbClr val="000099"/>
              </a:solidFill>
              <a:latin typeface="Tw Cen MT" pitchFamily="34" charset="0"/>
            </a:endParaRPr>
          </a:p>
        </p:txBody>
      </p:sp>
      <p:sp>
        <p:nvSpPr>
          <p:cNvPr id="9" name="Oval 16"/>
          <p:cNvSpPr>
            <a:spLocks noChangeArrowheads="1"/>
          </p:cNvSpPr>
          <p:nvPr/>
        </p:nvSpPr>
        <p:spPr bwMode="auto">
          <a:xfrm>
            <a:off x="539750" y="2430463"/>
            <a:ext cx="2122488" cy="798512"/>
          </a:xfrm>
          <a:prstGeom prst="ellipse">
            <a:avLst/>
          </a:prstGeom>
          <a:solidFill>
            <a:srgbClr val="FFFFFF"/>
          </a:solidFill>
          <a:ln w="9525">
            <a:solidFill>
              <a:srgbClr val="000000"/>
            </a:solidFill>
            <a:round/>
            <a:headEnd/>
            <a:tailEnd/>
          </a:ln>
          <a:effectLst>
            <a:outerShdw dist="35921" dir="2700000" algn="ctr" rotWithShape="0">
              <a:srgbClr val="808080"/>
            </a:outerShdw>
          </a:effectLst>
        </p:spPr>
        <p:txBody>
          <a:bodyPr/>
          <a:lstStyle/>
          <a:p>
            <a:pPr algn="ctr" rtl="0">
              <a:defRPr/>
            </a:pPr>
            <a:r>
              <a:rPr lang="it-IT" sz="1400" b="1" i="0" u="none">
                <a:solidFill>
                  <a:srgbClr val="000099"/>
                </a:solidFill>
                <a:latin typeface="Tw Cen MT" pitchFamily="34" charset="0"/>
              </a:rPr>
              <a:t>APERTURA ALL’ESPERIENZA</a:t>
            </a:r>
            <a:endParaRPr lang="it-IT" sz="1400" b="1">
              <a:solidFill>
                <a:srgbClr val="000099"/>
              </a:solidFill>
              <a:latin typeface="Tw Cen MT" pitchFamily="34" charset="0"/>
            </a:endParaRPr>
          </a:p>
        </p:txBody>
      </p:sp>
      <p:sp>
        <p:nvSpPr>
          <p:cNvPr id="10" name="Oval 17"/>
          <p:cNvSpPr>
            <a:spLocks noChangeArrowheads="1"/>
          </p:cNvSpPr>
          <p:nvPr/>
        </p:nvSpPr>
        <p:spPr bwMode="auto">
          <a:xfrm>
            <a:off x="539750" y="3778250"/>
            <a:ext cx="2122488" cy="798513"/>
          </a:xfrm>
          <a:prstGeom prst="ellipse">
            <a:avLst/>
          </a:prstGeom>
          <a:solidFill>
            <a:srgbClr val="FFFFFF"/>
          </a:solidFill>
          <a:ln w="9525">
            <a:solidFill>
              <a:srgbClr val="000000"/>
            </a:solidFill>
            <a:round/>
            <a:headEnd/>
            <a:tailEnd/>
          </a:ln>
          <a:effectLst>
            <a:outerShdw dist="35921" dir="2700000" algn="ctr" rotWithShape="0">
              <a:srgbClr val="808080"/>
            </a:outerShdw>
          </a:effectLst>
        </p:spPr>
        <p:txBody>
          <a:bodyPr/>
          <a:lstStyle/>
          <a:p>
            <a:pPr algn="ctr" rtl="0">
              <a:defRPr/>
            </a:pPr>
            <a:endParaRPr lang="it-IT" sz="1400" b="1" u="none">
              <a:solidFill>
                <a:srgbClr val="000099"/>
              </a:solidFill>
              <a:latin typeface="Tw Cen MT" pitchFamily="34" charset="0"/>
            </a:endParaRPr>
          </a:p>
          <a:p>
            <a:pPr algn="ctr" rtl="0">
              <a:defRPr/>
            </a:pPr>
            <a:r>
              <a:rPr lang="it-IT" sz="1400" b="1" i="0" u="none">
                <a:solidFill>
                  <a:srgbClr val="000099"/>
                </a:solidFill>
                <a:latin typeface="Tw Cen MT" pitchFamily="34" charset="0"/>
              </a:rPr>
              <a:t>LUNGIMIRANZA</a:t>
            </a:r>
            <a:endParaRPr lang="it-IT" sz="1400" b="1">
              <a:solidFill>
                <a:srgbClr val="000099"/>
              </a:solidFill>
              <a:latin typeface="Tw Cen MT" pitchFamily="34" charset="0"/>
            </a:endParaRPr>
          </a:p>
        </p:txBody>
      </p:sp>
    </p:spTree>
    <p:extLst>
      <p:ext uri="{BB962C8B-B14F-4D97-AF65-F5344CB8AC3E}">
        <p14:creationId xmlns:p14="http://schemas.microsoft.com/office/powerpoint/2010/main" xmlns="" val="1156581982"/>
      </p:ext>
    </p:extLst>
  </p:cSld>
  <p:clrMapOvr>
    <a:masterClrMapping/>
  </p:clrMapOvr>
  <p:transition advTm="95543"/>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3"/>
          <p:cNvSpPr>
            <a:spLocks noGrp="1" noChangeArrowheads="1"/>
          </p:cNvSpPr>
          <p:nvPr>
            <p:ph type="title" idx="4294967295"/>
          </p:nvPr>
        </p:nvSpPr>
        <p:spPr>
          <a:xfrm>
            <a:off x="1600200" y="228600"/>
            <a:ext cx="7219950" cy="896938"/>
          </a:xfrm>
        </p:spPr>
        <p:txBody>
          <a:bodyPr/>
          <a:lstStyle/>
          <a:p>
            <a:pPr rtl="0"/>
            <a:r>
              <a:rPr lang="it-IT" b="0" i="0" u="none"/>
              <a:t>Tipologie di leadership </a:t>
            </a:r>
          </a:p>
        </p:txBody>
      </p:sp>
      <p:pic>
        <p:nvPicPr>
          <p:cNvPr id="4" name="Picture 16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30325" y="1268413"/>
            <a:ext cx="6770688" cy="460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56581982"/>
      </p:ext>
    </p:extLst>
  </p:cSld>
  <p:clrMapOvr>
    <a:masterClrMapping/>
  </p:clrMapOvr>
  <p:transition advTm="95543"/>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3"/>
          <p:cNvSpPr>
            <a:spLocks noGrp="1" noChangeArrowheads="1"/>
          </p:cNvSpPr>
          <p:nvPr>
            <p:ph type="title" idx="4294967295"/>
          </p:nvPr>
        </p:nvSpPr>
        <p:spPr>
          <a:xfrm>
            <a:off x="1600200" y="228600"/>
            <a:ext cx="7219950" cy="896938"/>
          </a:xfrm>
        </p:spPr>
        <p:txBody>
          <a:bodyPr/>
          <a:lstStyle/>
          <a:p>
            <a:pPr rtl="0"/>
            <a:r>
              <a:rPr lang="it-IT" b="0" i="0" u="none"/>
              <a:t>Tipologie di leadership (segue) </a:t>
            </a:r>
          </a:p>
        </p:txBody>
      </p:sp>
      <p:pic>
        <p:nvPicPr>
          <p:cNvPr id="6" name="Picture 16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30325" y="1268413"/>
            <a:ext cx="6770688" cy="460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41233089"/>
      </p:ext>
    </p:extLst>
  </p:cSld>
  <p:clrMapOvr>
    <a:masterClrMapping/>
  </p:clrMapOvr>
  <p:transition advTm="95543"/>
  <p:timing>
    <p:tnLst>
      <p:par>
        <p:cTn id="1" dur="indefinite" restart="never" nodeType="tmRoot"/>
      </p:par>
    </p:tnLst>
  </p:timing>
</p:sld>
</file>

<file path=ppt/theme/theme1.xml><?xml version="1.0" encoding="utf-8"?>
<a:theme xmlns:a="http://schemas.openxmlformats.org/drawingml/2006/main" name="1_Leere Präsentation">
  <a:themeElements>
    <a:clrScheme name="1_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Leere Präsentation">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1_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TotalTime>
  <Words>7686</Words>
  <Application>Microsoft Office PowerPoint</Application>
  <PresentationFormat>Presentazione su schermo (4:3)</PresentationFormat>
  <Paragraphs>452</Paragraphs>
  <Slides>35</Slides>
  <Notes>35</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35</vt:i4>
      </vt:variant>
    </vt:vector>
  </HeadingPairs>
  <TitlesOfParts>
    <vt:vector size="37" baseType="lpstr">
      <vt:lpstr>1_Leere Präsentation</vt:lpstr>
      <vt:lpstr>Photo Editor Photo</vt:lpstr>
      <vt:lpstr>Unità 4: EMPOWERMENT DA AMBIENTI DI APPRENDIMENTO ORGANIZZATIVO  </vt:lpstr>
      <vt:lpstr>Obiettivi di apprendimento</vt:lpstr>
      <vt:lpstr>Obiettivi di apprendimento</vt:lpstr>
      <vt:lpstr>Il significato di leadership</vt:lpstr>
      <vt:lpstr>TRATTI DI PERSONALITÀ GENERICI DI LEADER EFFICACI</vt:lpstr>
      <vt:lpstr>TRATTI DI PERSONALITÀ LEGATI AI COMPITI DEI LEADER </vt:lpstr>
      <vt:lpstr>FATTORI COGNITIVI E LEADERSHIP</vt:lpstr>
      <vt:lpstr>Tipologie di leadership </vt:lpstr>
      <vt:lpstr>Tipologie di leadership (segue) </vt:lpstr>
      <vt:lpstr>Tipologie di leadership - Modello griglia manageriale</vt:lpstr>
      <vt:lpstr>Tipologie di leadership - Modello griglia manageriale (segue)</vt:lpstr>
      <vt:lpstr>Teoria di leader trasformazionali e transazionali</vt:lpstr>
      <vt:lpstr>Stili di leadership</vt:lpstr>
      <vt:lpstr>INTELLIGENZA EMOTIVA E LEADERSHIP</vt:lpstr>
      <vt:lpstr>INTELLIGENZA EMOTIVA E LEADERSHIP (segue)</vt:lpstr>
      <vt:lpstr>Leadership carismatica</vt:lpstr>
      <vt:lpstr>COACHING vs. IL MODO TRADIZIONALE DI PENSARE ALLA GESTIONE </vt:lpstr>
      <vt:lpstr>Diapositiva 18</vt:lpstr>
      <vt:lpstr>Tecniche di mentoring</vt:lpstr>
      <vt:lpstr>Stili di leadership - Domande</vt:lpstr>
      <vt:lpstr>Comportamento da leader e Atteggiamenti che incoraggiano il lavoro di squadra</vt:lpstr>
      <vt:lpstr>Comportamento da leader e Atteggiamenti che incoraggiano il lavoro di squadra (segue)</vt:lpstr>
      <vt:lpstr>Comportamento da leader e Atteggiamenti che incoraggiano il lavoro di squadra (segue)</vt:lpstr>
      <vt:lpstr>Leadership collaborativa</vt:lpstr>
      <vt:lpstr>Leadership collaborativa - Dieci lezioni chiave </vt:lpstr>
      <vt:lpstr>Leadership e sfide future</vt:lpstr>
      <vt:lpstr>Leadership per l’innovazione</vt:lpstr>
      <vt:lpstr>Leadership per l’innovazione organizzativa</vt:lpstr>
      <vt:lpstr>Leadership per l’innovazione - Esercizio/Domande</vt:lpstr>
      <vt:lpstr>“The surprising truth about what motivates us”  </vt:lpstr>
      <vt:lpstr>Riepilogo</vt:lpstr>
      <vt:lpstr>Riferimenti - Libri</vt:lpstr>
      <vt:lpstr>Riferimenti - Articoli</vt:lpstr>
      <vt:lpstr>Riferimenti - Internet</vt:lpstr>
      <vt:lpstr>Riferimenti agli Autori</vt:lpstr>
    </vt:vector>
  </TitlesOfParts>
  <Manager>Andreas Riel</Manager>
  <Company>EMIRAcle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SafEUr Training Material Template</dc:title>
  <dc:subject>SafEUr</dc:subject>
  <dc:creator>SafEUr Project Team</dc:creator>
  <cp:keywords>SafEUr</cp:keywords>
  <cp:lastModifiedBy>MonicaP</cp:lastModifiedBy>
  <cp:revision>815</cp:revision>
  <dcterms:created xsi:type="dcterms:W3CDTF">2003-10-31T14:06:45Z</dcterms:created>
  <dcterms:modified xsi:type="dcterms:W3CDTF">2014-07-04T13:44:12Z</dcterms:modified>
  <cp:category>Template</cp:category>
  <cp:contentStatus>Reviewed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elease">
    <vt:lpwstr>2</vt:lpwstr>
  </property>
  <property fmtid="{D5CDD505-2E9C-101B-9397-08002B2CF9AE}" pid="3" name="Version">
    <vt:lpwstr>2</vt:lpwstr>
  </property>
</Properties>
</file>